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6" r:id="rId5"/>
    <p:sldId id="277" r:id="rId6"/>
    <p:sldId id="260"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61" r:id="rId22"/>
    <p:sldId id="262" r:id="rId23"/>
    <p:sldId id="263" r:id="rId24"/>
    <p:sldId id="264" r:id="rId25"/>
    <p:sldId id="265" r:id="rId26"/>
    <p:sldId id="266" r:id="rId27"/>
    <p:sldId id="268" r:id="rId28"/>
    <p:sldId id="269" r:id="rId29"/>
    <p:sldId id="270" r:id="rId30"/>
    <p:sldId id="271" r:id="rId31"/>
    <p:sldId id="274" r:id="rId32"/>
    <p:sldId id="273" r:id="rId33"/>
    <p:sldId id="275" r:id="rId34"/>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2B2A"/>
    <a:srgbClr val="BFBFBF"/>
    <a:srgbClr val="3FBEB7"/>
    <a:srgbClr val="F6F8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2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94851D-95C2-4EB7-89DC-B885A248B5D2}"/>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F887E3D8-24C2-48A0-ACBE-A9D3C181A4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4C2EEF30-2365-4528-8958-D0D4904DF462}"/>
              </a:ext>
            </a:extLst>
          </p:cNvPr>
          <p:cNvSpPr>
            <a:spLocks noGrp="1"/>
          </p:cNvSpPr>
          <p:nvPr>
            <p:ph type="dt" sz="half" idx="10"/>
          </p:nvPr>
        </p:nvSpPr>
        <p:spPr/>
        <p:txBody>
          <a:bodyPr/>
          <a:lstStyle/>
          <a:p>
            <a:fld id="{7AB96FD5-4FD3-4B75-B9EF-3DF80B26E1B9}" type="datetimeFigureOut">
              <a:rPr lang="vi-VN" smtClean="0"/>
              <a:t>07/04/2022</a:t>
            </a:fld>
            <a:endParaRPr lang="vi-VN"/>
          </a:p>
        </p:txBody>
      </p:sp>
      <p:sp>
        <p:nvSpPr>
          <p:cNvPr id="5" name="Chỗ dành sẵn cho Chân trang 4">
            <a:extLst>
              <a:ext uri="{FF2B5EF4-FFF2-40B4-BE49-F238E27FC236}">
                <a16:creationId xmlns:a16="http://schemas.microsoft.com/office/drawing/2014/main" id="{16C28681-64DF-4BEE-A525-EE3D190C834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BC7AEF8B-2A62-4FDC-81B1-AB57149F9E0C}"/>
              </a:ext>
            </a:extLst>
          </p:cNvPr>
          <p:cNvSpPr>
            <a:spLocks noGrp="1"/>
          </p:cNvSpPr>
          <p:nvPr>
            <p:ph type="sldNum" sz="quarter" idx="12"/>
          </p:nvPr>
        </p:nvSpPr>
        <p:spPr/>
        <p:txBody>
          <a:bodyPr/>
          <a:lstStyle/>
          <a:p>
            <a:fld id="{85BF8994-A78F-441C-8606-2A0D70E51E82}" type="slidenum">
              <a:rPr lang="vi-VN" smtClean="0"/>
              <a:t>‹#›</a:t>
            </a:fld>
            <a:endParaRPr lang="vi-VN"/>
          </a:p>
        </p:txBody>
      </p:sp>
    </p:spTree>
    <p:extLst>
      <p:ext uri="{BB962C8B-B14F-4D97-AF65-F5344CB8AC3E}">
        <p14:creationId xmlns:p14="http://schemas.microsoft.com/office/powerpoint/2010/main" val="291790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F64ACF5-F625-4FAD-ACCE-DB2982227091}"/>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EFD7D7B5-86DE-46A1-83E9-C815DDD90F0B}"/>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4F2763DF-59E5-449E-9226-0D2AF0D7E4AD}"/>
              </a:ext>
            </a:extLst>
          </p:cNvPr>
          <p:cNvSpPr>
            <a:spLocks noGrp="1"/>
          </p:cNvSpPr>
          <p:nvPr>
            <p:ph type="dt" sz="half" idx="10"/>
          </p:nvPr>
        </p:nvSpPr>
        <p:spPr/>
        <p:txBody>
          <a:bodyPr/>
          <a:lstStyle/>
          <a:p>
            <a:fld id="{7AB96FD5-4FD3-4B75-B9EF-3DF80B26E1B9}" type="datetimeFigureOut">
              <a:rPr lang="vi-VN" smtClean="0"/>
              <a:t>07/04/2022</a:t>
            </a:fld>
            <a:endParaRPr lang="vi-VN"/>
          </a:p>
        </p:txBody>
      </p:sp>
      <p:sp>
        <p:nvSpPr>
          <p:cNvPr id="5" name="Chỗ dành sẵn cho Chân trang 4">
            <a:extLst>
              <a:ext uri="{FF2B5EF4-FFF2-40B4-BE49-F238E27FC236}">
                <a16:creationId xmlns:a16="http://schemas.microsoft.com/office/drawing/2014/main" id="{B0E3124D-A564-4037-A6A8-701CC2A245F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40CBA993-26AB-4561-B7FE-8F5413CC474B}"/>
              </a:ext>
            </a:extLst>
          </p:cNvPr>
          <p:cNvSpPr>
            <a:spLocks noGrp="1"/>
          </p:cNvSpPr>
          <p:nvPr>
            <p:ph type="sldNum" sz="quarter" idx="12"/>
          </p:nvPr>
        </p:nvSpPr>
        <p:spPr/>
        <p:txBody>
          <a:bodyPr/>
          <a:lstStyle/>
          <a:p>
            <a:fld id="{85BF8994-A78F-441C-8606-2A0D70E51E82}" type="slidenum">
              <a:rPr lang="vi-VN" smtClean="0"/>
              <a:t>‹#›</a:t>
            </a:fld>
            <a:endParaRPr lang="vi-VN"/>
          </a:p>
        </p:txBody>
      </p:sp>
    </p:spTree>
    <p:extLst>
      <p:ext uri="{BB962C8B-B14F-4D97-AF65-F5344CB8AC3E}">
        <p14:creationId xmlns:p14="http://schemas.microsoft.com/office/powerpoint/2010/main" val="3900305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99240F3F-6D2E-4FC2-84C3-61FC802D8CB4}"/>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09956D28-B2AA-44C6-B522-7F631C4BEC5A}"/>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38BAFA7C-8B1C-48DF-9BDF-B2586FBD1D06}"/>
              </a:ext>
            </a:extLst>
          </p:cNvPr>
          <p:cNvSpPr>
            <a:spLocks noGrp="1"/>
          </p:cNvSpPr>
          <p:nvPr>
            <p:ph type="dt" sz="half" idx="10"/>
          </p:nvPr>
        </p:nvSpPr>
        <p:spPr/>
        <p:txBody>
          <a:bodyPr/>
          <a:lstStyle/>
          <a:p>
            <a:fld id="{7AB96FD5-4FD3-4B75-B9EF-3DF80B26E1B9}" type="datetimeFigureOut">
              <a:rPr lang="vi-VN" smtClean="0"/>
              <a:t>07/04/2022</a:t>
            </a:fld>
            <a:endParaRPr lang="vi-VN"/>
          </a:p>
        </p:txBody>
      </p:sp>
      <p:sp>
        <p:nvSpPr>
          <p:cNvPr id="5" name="Chỗ dành sẵn cho Chân trang 4">
            <a:extLst>
              <a:ext uri="{FF2B5EF4-FFF2-40B4-BE49-F238E27FC236}">
                <a16:creationId xmlns:a16="http://schemas.microsoft.com/office/drawing/2014/main" id="{FBBAAD7C-70B2-49D0-A778-8DA9D91286F7}"/>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0C47A7E0-99E4-4614-89DE-DAFBBEBBE407}"/>
              </a:ext>
            </a:extLst>
          </p:cNvPr>
          <p:cNvSpPr>
            <a:spLocks noGrp="1"/>
          </p:cNvSpPr>
          <p:nvPr>
            <p:ph type="sldNum" sz="quarter" idx="12"/>
          </p:nvPr>
        </p:nvSpPr>
        <p:spPr/>
        <p:txBody>
          <a:bodyPr/>
          <a:lstStyle/>
          <a:p>
            <a:fld id="{85BF8994-A78F-441C-8606-2A0D70E51E82}" type="slidenum">
              <a:rPr lang="vi-VN" smtClean="0"/>
              <a:t>‹#›</a:t>
            </a:fld>
            <a:endParaRPr lang="vi-VN"/>
          </a:p>
        </p:txBody>
      </p:sp>
    </p:spTree>
    <p:extLst>
      <p:ext uri="{BB962C8B-B14F-4D97-AF65-F5344CB8AC3E}">
        <p14:creationId xmlns:p14="http://schemas.microsoft.com/office/powerpoint/2010/main" val="1296642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75BABB2-12F2-4260-9D98-E6BDDBA3336C}"/>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B6FB9914-783C-4BAA-AA48-8CBB82EB402C}"/>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D283A441-FAA9-480F-B846-73A2B0421946}"/>
              </a:ext>
            </a:extLst>
          </p:cNvPr>
          <p:cNvSpPr>
            <a:spLocks noGrp="1"/>
          </p:cNvSpPr>
          <p:nvPr>
            <p:ph type="dt" sz="half" idx="10"/>
          </p:nvPr>
        </p:nvSpPr>
        <p:spPr/>
        <p:txBody>
          <a:bodyPr/>
          <a:lstStyle/>
          <a:p>
            <a:fld id="{7AB96FD5-4FD3-4B75-B9EF-3DF80B26E1B9}" type="datetimeFigureOut">
              <a:rPr lang="vi-VN" smtClean="0"/>
              <a:t>07/04/2022</a:t>
            </a:fld>
            <a:endParaRPr lang="vi-VN"/>
          </a:p>
        </p:txBody>
      </p:sp>
      <p:sp>
        <p:nvSpPr>
          <p:cNvPr id="5" name="Chỗ dành sẵn cho Chân trang 4">
            <a:extLst>
              <a:ext uri="{FF2B5EF4-FFF2-40B4-BE49-F238E27FC236}">
                <a16:creationId xmlns:a16="http://schemas.microsoft.com/office/drawing/2014/main" id="{FD5ACD41-D6FF-45B5-99BF-648FF895BB87}"/>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DA5F861E-54B3-4190-91B9-E98DA8763963}"/>
              </a:ext>
            </a:extLst>
          </p:cNvPr>
          <p:cNvSpPr>
            <a:spLocks noGrp="1"/>
          </p:cNvSpPr>
          <p:nvPr>
            <p:ph type="sldNum" sz="quarter" idx="12"/>
          </p:nvPr>
        </p:nvSpPr>
        <p:spPr/>
        <p:txBody>
          <a:bodyPr/>
          <a:lstStyle/>
          <a:p>
            <a:fld id="{85BF8994-A78F-441C-8606-2A0D70E51E82}" type="slidenum">
              <a:rPr lang="vi-VN" smtClean="0"/>
              <a:t>‹#›</a:t>
            </a:fld>
            <a:endParaRPr lang="vi-VN"/>
          </a:p>
        </p:txBody>
      </p:sp>
    </p:spTree>
    <p:extLst>
      <p:ext uri="{BB962C8B-B14F-4D97-AF65-F5344CB8AC3E}">
        <p14:creationId xmlns:p14="http://schemas.microsoft.com/office/powerpoint/2010/main" val="16041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0870A1F-E860-4F1A-9BDB-7FBF523817EF}"/>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3954FB23-B3BC-4CFA-A6F6-CDDE9DADF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807324E3-8DD4-4233-994F-440331A53599}"/>
              </a:ext>
            </a:extLst>
          </p:cNvPr>
          <p:cNvSpPr>
            <a:spLocks noGrp="1"/>
          </p:cNvSpPr>
          <p:nvPr>
            <p:ph type="dt" sz="half" idx="10"/>
          </p:nvPr>
        </p:nvSpPr>
        <p:spPr/>
        <p:txBody>
          <a:bodyPr/>
          <a:lstStyle/>
          <a:p>
            <a:fld id="{7AB96FD5-4FD3-4B75-B9EF-3DF80B26E1B9}" type="datetimeFigureOut">
              <a:rPr lang="vi-VN" smtClean="0"/>
              <a:t>07/04/2022</a:t>
            </a:fld>
            <a:endParaRPr lang="vi-VN"/>
          </a:p>
        </p:txBody>
      </p:sp>
      <p:sp>
        <p:nvSpPr>
          <p:cNvPr id="5" name="Chỗ dành sẵn cho Chân trang 4">
            <a:extLst>
              <a:ext uri="{FF2B5EF4-FFF2-40B4-BE49-F238E27FC236}">
                <a16:creationId xmlns:a16="http://schemas.microsoft.com/office/drawing/2014/main" id="{F7D7FE4E-FC96-43CA-9863-0419811F25E9}"/>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4F89B7A1-D075-4DD4-BDF1-A375C0E3AC6D}"/>
              </a:ext>
            </a:extLst>
          </p:cNvPr>
          <p:cNvSpPr>
            <a:spLocks noGrp="1"/>
          </p:cNvSpPr>
          <p:nvPr>
            <p:ph type="sldNum" sz="quarter" idx="12"/>
          </p:nvPr>
        </p:nvSpPr>
        <p:spPr/>
        <p:txBody>
          <a:bodyPr/>
          <a:lstStyle/>
          <a:p>
            <a:fld id="{85BF8994-A78F-441C-8606-2A0D70E51E82}" type="slidenum">
              <a:rPr lang="vi-VN" smtClean="0"/>
              <a:t>‹#›</a:t>
            </a:fld>
            <a:endParaRPr lang="vi-VN"/>
          </a:p>
        </p:txBody>
      </p:sp>
    </p:spTree>
    <p:extLst>
      <p:ext uri="{BB962C8B-B14F-4D97-AF65-F5344CB8AC3E}">
        <p14:creationId xmlns:p14="http://schemas.microsoft.com/office/powerpoint/2010/main" val="3916620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12E65DD-286A-40C3-90A8-F8064389C66B}"/>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C82465EA-4C19-4940-958D-921A7FD78CE9}"/>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6C033AFF-7E58-4351-988A-521ECD339350}"/>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A5ADED41-1C89-4EB7-97BC-BB8128692482}"/>
              </a:ext>
            </a:extLst>
          </p:cNvPr>
          <p:cNvSpPr>
            <a:spLocks noGrp="1"/>
          </p:cNvSpPr>
          <p:nvPr>
            <p:ph type="dt" sz="half" idx="10"/>
          </p:nvPr>
        </p:nvSpPr>
        <p:spPr/>
        <p:txBody>
          <a:bodyPr/>
          <a:lstStyle/>
          <a:p>
            <a:fld id="{7AB96FD5-4FD3-4B75-B9EF-3DF80B26E1B9}" type="datetimeFigureOut">
              <a:rPr lang="vi-VN" smtClean="0"/>
              <a:t>07/04/2022</a:t>
            </a:fld>
            <a:endParaRPr lang="vi-VN"/>
          </a:p>
        </p:txBody>
      </p:sp>
      <p:sp>
        <p:nvSpPr>
          <p:cNvPr id="6" name="Chỗ dành sẵn cho Chân trang 5">
            <a:extLst>
              <a:ext uri="{FF2B5EF4-FFF2-40B4-BE49-F238E27FC236}">
                <a16:creationId xmlns:a16="http://schemas.microsoft.com/office/drawing/2014/main" id="{DAF66C3A-0D0F-4041-B8F7-1B452C1141B5}"/>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DD9A2867-30E0-45DF-8171-69108819EDE4}"/>
              </a:ext>
            </a:extLst>
          </p:cNvPr>
          <p:cNvSpPr>
            <a:spLocks noGrp="1"/>
          </p:cNvSpPr>
          <p:nvPr>
            <p:ph type="sldNum" sz="quarter" idx="12"/>
          </p:nvPr>
        </p:nvSpPr>
        <p:spPr/>
        <p:txBody>
          <a:bodyPr/>
          <a:lstStyle/>
          <a:p>
            <a:fld id="{85BF8994-A78F-441C-8606-2A0D70E51E82}" type="slidenum">
              <a:rPr lang="vi-VN" smtClean="0"/>
              <a:t>‹#›</a:t>
            </a:fld>
            <a:endParaRPr lang="vi-VN"/>
          </a:p>
        </p:txBody>
      </p:sp>
    </p:spTree>
    <p:extLst>
      <p:ext uri="{BB962C8B-B14F-4D97-AF65-F5344CB8AC3E}">
        <p14:creationId xmlns:p14="http://schemas.microsoft.com/office/powerpoint/2010/main" val="3965302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0E9BCC5-1458-4E3C-93D0-F9C16BE80DD4}"/>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932FE2E4-B3C4-402D-908C-DA44DE3656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69E227D7-34A6-4BA6-9315-DF967CC0B7DD}"/>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950DE402-5D8C-49B7-86CF-B4A3965A5A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E79C773D-C634-4854-BFDA-8310ED053011}"/>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FAE00F22-4E05-487B-B187-BB96DDF35621}"/>
              </a:ext>
            </a:extLst>
          </p:cNvPr>
          <p:cNvSpPr>
            <a:spLocks noGrp="1"/>
          </p:cNvSpPr>
          <p:nvPr>
            <p:ph type="dt" sz="half" idx="10"/>
          </p:nvPr>
        </p:nvSpPr>
        <p:spPr/>
        <p:txBody>
          <a:bodyPr/>
          <a:lstStyle/>
          <a:p>
            <a:fld id="{7AB96FD5-4FD3-4B75-B9EF-3DF80B26E1B9}" type="datetimeFigureOut">
              <a:rPr lang="vi-VN" smtClean="0"/>
              <a:t>07/04/2022</a:t>
            </a:fld>
            <a:endParaRPr lang="vi-VN"/>
          </a:p>
        </p:txBody>
      </p:sp>
      <p:sp>
        <p:nvSpPr>
          <p:cNvPr id="8" name="Chỗ dành sẵn cho Chân trang 7">
            <a:extLst>
              <a:ext uri="{FF2B5EF4-FFF2-40B4-BE49-F238E27FC236}">
                <a16:creationId xmlns:a16="http://schemas.microsoft.com/office/drawing/2014/main" id="{DB997C0F-D8AA-414D-8E81-E2634029DC7F}"/>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ED006E53-F06D-4518-B619-B739334F58BE}"/>
              </a:ext>
            </a:extLst>
          </p:cNvPr>
          <p:cNvSpPr>
            <a:spLocks noGrp="1"/>
          </p:cNvSpPr>
          <p:nvPr>
            <p:ph type="sldNum" sz="quarter" idx="12"/>
          </p:nvPr>
        </p:nvSpPr>
        <p:spPr/>
        <p:txBody>
          <a:bodyPr/>
          <a:lstStyle/>
          <a:p>
            <a:fld id="{85BF8994-A78F-441C-8606-2A0D70E51E82}" type="slidenum">
              <a:rPr lang="vi-VN" smtClean="0"/>
              <a:t>‹#›</a:t>
            </a:fld>
            <a:endParaRPr lang="vi-VN"/>
          </a:p>
        </p:txBody>
      </p:sp>
    </p:spTree>
    <p:extLst>
      <p:ext uri="{BB962C8B-B14F-4D97-AF65-F5344CB8AC3E}">
        <p14:creationId xmlns:p14="http://schemas.microsoft.com/office/powerpoint/2010/main" val="3490633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BB9416F-6BA0-40D6-B702-75C256CBBC0F}"/>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5B18183A-2E75-4C17-8307-3B06B84D2FCC}"/>
              </a:ext>
            </a:extLst>
          </p:cNvPr>
          <p:cNvSpPr>
            <a:spLocks noGrp="1"/>
          </p:cNvSpPr>
          <p:nvPr>
            <p:ph type="dt" sz="half" idx="10"/>
          </p:nvPr>
        </p:nvSpPr>
        <p:spPr/>
        <p:txBody>
          <a:bodyPr/>
          <a:lstStyle/>
          <a:p>
            <a:fld id="{7AB96FD5-4FD3-4B75-B9EF-3DF80B26E1B9}" type="datetimeFigureOut">
              <a:rPr lang="vi-VN" smtClean="0"/>
              <a:t>07/04/2022</a:t>
            </a:fld>
            <a:endParaRPr lang="vi-VN"/>
          </a:p>
        </p:txBody>
      </p:sp>
      <p:sp>
        <p:nvSpPr>
          <p:cNvPr id="4" name="Chỗ dành sẵn cho Chân trang 3">
            <a:extLst>
              <a:ext uri="{FF2B5EF4-FFF2-40B4-BE49-F238E27FC236}">
                <a16:creationId xmlns:a16="http://schemas.microsoft.com/office/drawing/2014/main" id="{EEB4F558-1F47-4F29-85B6-09CCA2D0994F}"/>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0722292D-E26B-4607-8ED5-AE6ADC452DF9}"/>
              </a:ext>
            </a:extLst>
          </p:cNvPr>
          <p:cNvSpPr>
            <a:spLocks noGrp="1"/>
          </p:cNvSpPr>
          <p:nvPr>
            <p:ph type="sldNum" sz="quarter" idx="12"/>
          </p:nvPr>
        </p:nvSpPr>
        <p:spPr/>
        <p:txBody>
          <a:bodyPr/>
          <a:lstStyle/>
          <a:p>
            <a:fld id="{85BF8994-A78F-441C-8606-2A0D70E51E82}" type="slidenum">
              <a:rPr lang="vi-VN" smtClean="0"/>
              <a:t>‹#›</a:t>
            </a:fld>
            <a:endParaRPr lang="vi-VN"/>
          </a:p>
        </p:txBody>
      </p:sp>
    </p:spTree>
    <p:extLst>
      <p:ext uri="{BB962C8B-B14F-4D97-AF65-F5344CB8AC3E}">
        <p14:creationId xmlns:p14="http://schemas.microsoft.com/office/powerpoint/2010/main" val="2516638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92F19BF9-B1B7-4965-8892-E90CB094B726}"/>
              </a:ext>
            </a:extLst>
          </p:cNvPr>
          <p:cNvSpPr>
            <a:spLocks noGrp="1"/>
          </p:cNvSpPr>
          <p:nvPr>
            <p:ph type="dt" sz="half" idx="10"/>
          </p:nvPr>
        </p:nvSpPr>
        <p:spPr/>
        <p:txBody>
          <a:bodyPr/>
          <a:lstStyle/>
          <a:p>
            <a:fld id="{7AB96FD5-4FD3-4B75-B9EF-3DF80B26E1B9}" type="datetimeFigureOut">
              <a:rPr lang="vi-VN" smtClean="0"/>
              <a:t>07/04/2022</a:t>
            </a:fld>
            <a:endParaRPr lang="vi-VN"/>
          </a:p>
        </p:txBody>
      </p:sp>
      <p:sp>
        <p:nvSpPr>
          <p:cNvPr id="3" name="Chỗ dành sẵn cho Chân trang 2">
            <a:extLst>
              <a:ext uri="{FF2B5EF4-FFF2-40B4-BE49-F238E27FC236}">
                <a16:creationId xmlns:a16="http://schemas.microsoft.com/office/drawing/2014/main" id="{B5E574B4-095B-4381-8795-CD4541E1C61A}"/>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C59939A3-4C5E-4BEF-953B-9FED028F7A7B}"/>
              </a:ext>
            </a:extLst>
          </p:cNvPr>
          <p:cNvSpPr>
            <a:spLocks noGrp="1"/>
          </p:cNvSpPr>
          <p:nvPr>
            <p:ph type="sldNum" sz="quarter" idx="12"/>
          </p:nvPr>
        </p:nvSpPr>
        <p:spPr/>
        <p:txBody>
          <a:bodyPr/>
          <a:lstStyle/>
          <a:p>
            <a:fld id="{85BF8994-A78F-441C-8606-2A0D70E51E82}" type="slidenum">
              <a:rPr lang="vi-VN" smtClean="0"/>
              <a:t>‹#›</a:t>
            </a:fld>
            <a:endParaRPr lang="vi-VN"/>
          </a:p>
        </p:txBody>
      </p:sp>
    </p:spTree>
    <p:extLst>
      <p:ext uri="{BB962C8B-B14F-4D97-AF65-F5344CB8AC3E}">
        <p14:creationId xmlns:p14="http://schemas.microsoft.com/office/powerpoint/2010/main" val="42340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C165EB7-BB77-4D24-B0B2-6438139392CC}"/>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22E7935F-E608-4BC6-A3D8-0909338687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2DE2D3BE-40A9-42C5-9CB2-769737B07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B3C6B93-C14D-4CC7-8EC5-E818DC4E9CA7}"/>
              </a:ext>
            </a:extLst>
          </p:cNvPr>
          <p:cNvSpPr>
            <a:spLocks noGrp="1"/>
          </p:cNvSpPr>
          <p:nvPr>
            <p:ph type="dt" sz="half" idx="10"/>
          </p:nvPr>
        </p:nvSpPr>
        <p:spPr/>
        <p:txBody>
          <a:bodyPr/>
          <a:lstStyle/>
          <a:p>
            <a:fld id="{7AB96FD5-4FD3-4B75-B9EF-3DF80B26E1B9}" type="datetimeFigureOut">
              <a:rPr lang="vi-VN" smtClean="0"/>
              <a:t>07/04/2022</a:t>
            </a:fld>
            <a:endParaRPr lang="vi-VN"/>
          </a:p>
        </p:txBody>
      </p:sp>
      <p:sp>
        <p:nvSpPr>
          <p:cNvPr id="6" name="Chỗ dành sẵn cho Chân trang 5">
            <a:extLst>
              <a:ext uri="{FF2B5EF4-FFF2-40B4-BE49-F238E27FC236}">
                <a16:creationId xmlns:a16="http://schemas.microsoft.com/office/drawing/2014/main" id="{2363543B-3F0E-4FE1-A786-0BF32F03CC8E}"/>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B5A0AF89-63C2-435E-B7F5-6C1F4469B005}"/>
              </a:ext>
            </a:extLst>
          </p:cNvPr>
          <p:cNvSpPr>
            <a:spLocks noGrp="1"/>
          </p:cNvSpPr>
          <p:nvPr>
            <p:ph type="sldNum" sz="quarter" idx="12"/>
          </p:nvPr>
        </p:nvSpPr>
        <p:spPr/>
        <p:txBody>
          <a:bodyPr/>
          <a:lstStyle/>
          <a:p>
            <a:fld id="{85BF8994-A78F-441C-8606-2A0D70E51E82}" type="slidenum">
              <a:rPr lang="vi-VN" smtClean="0"/>
              <a:t>‹#›</a:t>
            </a:fld>
            <a:endParaRPr lang="vi-VN"/>
          </a:p>
        </p:txBody>
      </p:sp>
    </p:spTree>
    <p:extLst>
      <p:ext uri="{BB962C8B-B14F-4D97-AF65-F5344CB8AC3E}">
        <p14:creationId xmlns:p14="http://schemas.microsoft.com/office/powerpoint/2010/main" val="3597849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3423B38-C31A-448C-9E14-E46DF1838EA5}"/>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84E7C2F7-61C7-4672-B78F-2A3C0807CC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23AF01B0-C777-4863-9CA8-F16E97836A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12BD2394-8CB6-43A4-99B0-15DEF607268C}"/>
              </a:ext>
            </a:extLst>
          </p:cNvPr>
          <p:cNvSpPr>
            <a:spLocks noGrp="1"/>
          </p:cNvSpPr>
          <p:nvPr>
            <p:ph type="dt" sz="half" idx="10"/>
          </p:nvPr>
        </p:nvSpPr>
        <p:spPr/>
        <p:txBody>
          <a:bodyPr/>
          <a:lstStyle/>
          <a:p>
            <a:fld id="{7AB96FD5-4FD3-4B75-B9EF-3DF80B26E1B9}" type="datetimeFigureOut">
              <a:rPr lang="vi-VN" smtClean="0"/>
              <a:t>07/04/2022</a:t>
            </a:fld>
            <a:endParaRPr lang="vi-VN"/>
          </a:p>
        </p:txBody>
      </p:sp>
      <p:sp>
        <p:nvSpPr>
          <p:cNvPr id="6" name="Chỗ dành sẵn cho Chân trang 5">
            <a:extLst>
              <a:ext uri="{FF2B5EF4-FFF2-40B4-BE49-F238E27FC236}">
                <a16:creationId xmlns:a16="http://schemas.microsoft.com/office/drawing/2014/main" id="{13EAB365-C3E9-4B66-909B-3E5DE3A61109}"/>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BDF9A246-4A51-4B61-A01F-6FB8842D9A1E}"/>
              </a:ext>
            </a:extLst>
          </p:cNvPr>
          <p:cNvSpPr>
            <a:spLocks noGrp="1"/>
          </p:cNvSpPr>
          <p:nvPr>
            <p:ph type="sldNum" sz="quarter" idx="12"/>
          </p:nvPr>
        </p:nvSpPr>
        <p:spPr/>
        <p:txBody>
          <a:bodyPr/>
          <a:lstStyle/>
          <a:p>
            <a:fld id="{85BF8994-A78F-441C-8606-2A0D70E51E82}" type="slidenum">
              <a:rPr lang="vi-VN" smtClean="0"/>
              <a:t>‹#›</a:t>
            </a:fld>
            <a:endParaRPr lang="vi-VN"/>
          </a:p>
        </p:txBody>
      </p:sp>
    </p:spTree>
    <p:extLst>
      <p:ext uri="{BB962C8B-B14F-4D97-AF65-F5344CB8AC3E}">
        <p14:creationId xmlns:p14="http://schemas.microsoft.com/office/powerpoint/2010/main" val="1828628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8F7"/>
        </a:solidFill>
        <a:effectLst/>
      </p:bgPr>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B08428B0-17F3-4CA9-8CDE-9C893C2A12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4E6F39E7-38D6-488E-AA98-1313EF84B2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E6AAE928-7ABF-4F6B-B827-32E79D0D45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B96FD5-4FD3-4B75-B9EF-3DF80B26E1B9}" type="datetimeFigureOut">
              <a:rPr lang="vi-VN" smtClean="0"/>
              <a:t>07/04/2022</a:t>
            </a:fld>
            <a:endParaRPr lang="vi-VN"/>
          </a:p>
        </p:txBody>
      </p:sp>
      <p:sp>
        <p:nvSpPr>
          <p:cNvPr id="5" name="Chỗ dành sẵn cho Chân trang 4">
            <a:extLst>
              <a:ext uri="{FF2B5EF4-FFF2-40B4-BE49-F238E27FC236}">
                <a16:creationId xmlns:a16="http://schemas.microsoft.com/office/drawing/2014/main" id="{E84E8F9F-C013-467C-919D-35F9E76E52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ABD77603-618B-41C4-9114-F228F8C6F6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BF8994-A78F-441C-8606-2A0D70E51E82}" type="slidenum">
              <a:rPr lang="vi-VN" smtClean="0"/>
              <a:t>‹#›</a:t>
            </a:fld>
            <a:endParaRPr lang="vi-VN"/>
          </a:p>
        </p:txBody>
      </p:sp>
    </p:spTree>
    <p:extLst>
      <p:ext uri="{BB962C8B-B14F-4D97-AF65-F5344CB8AC3E}">
        <p14:creationId xmlns:p14="http://schemas.microsoft.com/office/powerpoint/2010/main" val="1225301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image" Target="../media/image50.svg"/><Relationship Id="rId7" Type="http://schemas.openxmlformats.org/officeDocument/2006/relationships/image" Target="../media/image54.sv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sv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12.sv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8E22BCC0-6D72-42CB-96E9-A9D930696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18" y="96351"/>
            <a:ext cx="1190625" cy="1190625"/>
          </a:xfrm>
          <a:prstGeom prst="rect">
            <a:avLst/>
          </a:prstGeom>
        </p:spPr>
      </p:pic>
      <p:sp>
        <p:nvSpPr>
          <p:cNvPr id="6" name="Hộp Văn bản 5">
            <a:extLst>
              <a:ext uri="{FF2B5EF4-FFF2-40B4-BE49-F238E27FC236}">
                <a16:creationId xmlns:a16="http://schemas.microsoft.com/office/drawing/2014/main" id="{1C72E478-5BA0-45AB-9AC7-FB78553FF2A5}"/>
              </a:ext>
            </a:extLst>
          </p:cNvPr>
          <p:cNvSpPr txBox="1"/>
          <p:nvPr/>
        </p:nvSpPr>
        <p:spPr>
          <a:xfrm>
            <a:off x="2636561" y="491609"/>
            <a:ext cx="6918882" cy="400110"/>
          </a:xfrm>
          <a:prstGeom prst="rect">
            <a:avLst/>
          </a:prstGeom>
          <a:noFill/>
        </p:spPr>
        <p:txBody>
          <a:bodyPr wrap="none" rtlCol="0" anchor="ctr">
            <a:spAutoFit/>
          </a:bodyPr>
          <a:lstStyle/>
          <a:p>
            <a:pPr algn="ctr"/>
            <a:r>
              <a:rPr lang="en-US" sz="2000">
                <a:solidFill>
                  <a:srgbClr val="292B2A"/>
                </a:solidFill>
                <a:latin typeface="SVN-Avo" panose="02040603050506020204" pitchFamily="18" charset="0"/>
                <a:cs typeface="SVN-Aguda" pitchFamily="50" charset="0"/>
              </a:rPr>
              <a:t>TRƯỜNG ĐẠI HỌC KHOA HỌC TỰ NHIÊN, ĐHQG - HCM</a:t>
            </a:r>
            <a:endParaRPr lang="vi-VN" sz="2000">
              <a:solidFill>
                <a:srgbClr val="292B2A"/>
              </a:solidFill>
              <a:cs typeface="SVN-Aguda" pitchFamily="50" charset="0"/>
            </a:endParaRPr>
          </a:p>
        </p:txBody>
      </p:sp>
      <p:sp>
        <p:nvSpPr>
          <p:cNvPr id="12" name="Hình Bầu dục 11">
            <a:extLst>
              <a:ext uri="{FF2B5EF4-FFF2-40B4-BE49-F238E27FC236}">
                <a16:creationId xmlns:a16="http://schemas.microsoft.com/office/drawing/2014/main" id="{5E8AF02B-9C19-4769-87B9-A3187671D50C}"/>
              </a:ext>
            </a:extLst>
          </p:cNvPr>
          <p:cNvSpPr/>
          <p:nvPr/>
        </p:nvSpPr>
        <p:spPr>
          <a:xfrm>
            <a:off x="573118" y="1998548"/>
            <a:ext cx="3253096" cy="3163267"/>
          </a:xfrm>
          <a:prstGeom prst="ellipse">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8C5F04BD-1569-46A2-A48A-9DB8EBB8D2C4}"/>
              </a:ext>
            </a:extLst>
          </p:cNvPr>
          <p:cNvSpPr txBox="1"/>
          <p:nvPr/>
        </p:nvSpPr>
        <p:spPr>
          <a:xfrm>
            <a:off x="5170097" y="2225324"/>
            <a:ext cx="5367175" cy="830997"/>
          </a:xfrm>
          <a:prstGeom prst="rect">
            <a:avLst/>
          </a:prstGeom>
          <a:noFill/>
        </p:spPr>
        <p:txBody>
          <a:bodyPr wrap="none" rtlCol="0">
            <a:spAutoFit/>
          </a:bodyPr>
          <a:lstStyle/>
          <a:p>
            <a:r>
              <a:rPr lang="en-US" sz="4800" b="1">
                <a:solidFill>
                  <a:srgbClr val="292B2A"/>
                </a:solidFill>
                <a:latin typeface="SVN-Avo" panose="02040603050506020204" pitchFamily="18" charset="0"/>
              </a:rPr>
              <a:t>BÁO CÁO </a:t>
            </a:r>
            <a:r>
              <a:rPr lang="en-US" sz="4800" b="1">
                <a:solidFill>
                  <a:srgbClr val="0070C0"/>
                </a:solidFill>
                <a:latin typeface="SVN-Avo" panose="02040603050506020204" pitchFamily="18" charset="0"/>
              </a:rPr>
              <a:t>ĐỒ ÁN</a:t>
            </a:r>
            <a:endParaRPr lang="vi-VN" sz="4800" b="1">
              <a:solidFill>
                <a:srgbClr val="0070C0"/>
              </a:solidFill>
            </a:endParaRPr>
          </a:p>
        </p:txBody>
      </p:sp>
      <p:sp>
        <p:nvSpPr>
          <p:cNvPr id="7" name="Hộp Văn bản 6">
            <a:extLst>
              <a:ext uri="{FF2B5EF4-FFF2-40B4-BE49-F238E27FC236}">
                <a16:creationId xmlns:a16="http://schemas.microsoft.com/office/drawing/2014/main" id="{36429E9D-294E-450A-87A7-AFCA632BD1E3}"/>
              </a:ext>
            </a:extLst>
          </p:cNvPr>
          <p:cNvSpPr txBox="1"/>
          <p:nvPr/>
        </p:nvSpPr>
        <p:spPr>
          <a:xfrm>
            <a:off x="3712426" y="3279049"/>
            <a:ext cx="8479574" cy="769441"/>
          </a:xfrm>
          <a:prstGeom prst="rect">
            <a:avLst/>
          </a:prstGeom>
          <a:noFill/>
        </p:spPr>
        <p:txBody>
          <a:bodyPr wrap="square" rtlCol="0">
            <a:spAutoFit/>
          </a:bodyPr>
          <a:lstStyle/>
          <a:p>
            <a:pPr algn="ctr"/>
            <a:r>
              <a:rPr lang="en-US" sz="4400" spc="300">
                <a:solidFill>
                  <a:srgbClr val="292B2A"/>
                </a:solidFill>
              </a:rPr>
              <a:t>LÝ THUYẾT CƠ SỞ DỮ LIỆU</a:t>
            </a:r>
            <a:endParaRPr lang="vi-VN" sz="4400" spc="300">
              <a:solidFill>
                <a:srgbClr val="292B2A"/>
              </a:solidFill>
            </a:endParaRPr>
          </a:p>
        </p:txBody>
      </p:sp>
      <p:sp>
        <p:nvSpPr>
          <p:cNvPr id="4" name="Hộp Văn bản 3">
            <a:extLst>
              <a:ext uri="{FF2B5EF4-FFF2-40B4-BE49-F238E27FC236}">
                <a16:creationId xmlns:a16="http://schemas.microsoft.com/office/drawing/2014/main" id="{1A8E4DED-7626-4B88-AD73-B4E280F6E61F}"/>
              </a:ext>
            </a:extLst>
          </p:cNvPr>
          <p:cNvSpPr txBox="1"/>
          <p:nvPr/>
        </p:nvSpPr>
        <p:spPr>
          <a:xfrm>
            <a:off x="6143921" y="5161815"/>
            <a:ext cx="3419526" cy="461665"/>
          </a:xfrm>
          <a:prstGeom prst="rect">
            <a:avLst/>
          </a:prstGeom>
          <a:noFill/>
          <a:effectLst/>
        </p:spPr>
        <p:txBody>
          <a:bodyPr wrap="none" rtlCol="0">
            <a:spAutoFit/>
          </a:bodyPr>
          <a:lstStyle/>
          <a:p>
            <a:r>
              <a:rPr lang="en-US" sz="2400">
                <a:latin typeface="SVN-Avo" panose="02040603050506020204" pitchFamily="18" charset="0"/>
              </a:rPr>
              <a:t>Giảng viên: </a:t>
            </a:r>
            <a:r>
              <a:rPr lang="en-US" sz="2400">
                <a:solidFill>
                  <a:srgbClr val="0070C0"/>
                </a:solidFill>
                <a:latin typeface="SVN-Avo" panose="02040603050506020204" pitchFamily="18" charset="0"/>
              </a:rPr>
              <a:t>Lê Đức Trị</a:t>
            </a:r>
            <a:endParaRPr lang="vi-VN" sz="2400">
              <a:solidFill>
                <a:srgbClr val="0070C0"/>
              </a:solidFill>
            </a:endParaRPr>
          </a:p>
        </p:txBody>
      </p:sp>
      <p:sp>
        <p:nvSpPr>
          <p:cNvPr id="11" name="Dấu Nhân 10">
            <a:extLst>
              <a:ext uri="{FF2B5EF4-FFF2-40B4-BE49-F238E27FC236}">
                <a16:creationId xmlns:a16="http://schemas.microsoft.com/office/drawing/2014/main" id="{3F0FECD2-88B6-4466-B5F7-23EFBFE53251}"/>
              </a:ext>
            </a:extLst>
          </p:cNvPr>
          <p:cNvSpPr/>
          <p:nvPr/>
        </p:nvSpPr>
        <p:spPr>
          <a:xfrm rot="303633">
            <a:off x="185806" y="2170046"/>
            <a:ext cx="1446925" cy="1432700"/>
          </a:xfrm>
          <a:prstGeom prst="mathMultiply">
            <a:avLst>
              <a:gd name="adj1" fmla="val 16280"/>
            </a:avLst>
          </a:prstGeom>
          <a:solidFill>
            <a:srgbClr val="F6F8F7"/>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Dấu Nhân 13">
            <a:extLst>
              <a:ext uri="{FF2B5EF4-FFF2-40B4-BE49-F238E27FC236}">
                <a16:creationId xmlns:a16="http://schemas.microsoft.com/office/drawing/2014/main" id="{86C40F6A-FC82-436B-A99A-E41725B29DB5}"/>
              </a:ext>
            </a:extLst>
          </p:cNvPr>
          <p:cNvSpPr/>
          <p:nvPr/>
        </p:nvSpPr>
        <p:spPr>
          <a:xfrm rot="303633">
            <a:off x="233060" y="1563566"/>
            <a:ext cx="1469378" cy="1454932"/>
          </a:xfrm>
          <a:prstGeom prst="mathMultiply">
            <a:avLst>
              <a:gd name="adj1" fmla="val 14719"/>
            </a:avLst>
          </a:prstGeom>
          <a:solidFill>
            <a:srgbClr val="0070C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Dấu Nhân 17">
            <a:extLst>
              <a:ext uri="{FF2B5EF4-FFF2-40B4-BE49-F238E27FC236}">
                <a16:creationId xmlns:a16="http://schemas.microsoft.com/office/drawing/2014/main" id="{0CA5E325-93B1-456F-8159-3B9C3E8F2A70}"/>
              </a:ext>
            </a:extLst>
          </p:cNvPr>
          <p:cNvSpPr/>
          <p:nvPr/>
        </p:nvSpPr>
        <p:spPr>
          <a:xfrm rot="303633">
            <a:off x="556295" y="2234434"/>
            <a:ext cx="631537" cy="625328"/>
          </a:xfrm>
          <a:prstGeom prst="mathMultiply">
            <a:avLst>
              <a:gd name="adj1" fmla="val 18593"/>
            </a:avLst>
          </a:prstGeom>
          <a:solidFill>
            <a:srgbClr val="292B2A"/>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97875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1772E275-CAF5-4C53-A454-CC2561F66A97}"/>
              </a:ext>
            </a:extLst>
          </p:cNvPr>
          <p:cNvSpPr txBox="1"/>
          <p:nvPr/>
        </p:nvSpPr>
        <p:spPr>
          <a:xfrm>
            <a:off x="2835332" y="436880"/>
            <a:ext cx="6521336" cy="707886"/>
          </a:xfrm>
          <a:prstGeom prst="rect">
            <a:avLst/>
          </a:prstGeom>
          <a:noFill/>
        </p:spPr>
        <p:txBody>
          <a:bodyPr wrap="none" rtlCol="0">
            <a:spAutoFit/>
          </a:bodyPr>
          <a:lstStyle/>
          <a:p>
            <a:pPr algn="ctr"/>
            <a:r>
              <a:rPr lang="en-US" sz="4000" b="1"/>
              <a:t>CÁC </a:t>
            </a:r>
            <a:r>
              <a:rPr lang="en-US" sz="4000" b="1">
                <a:solidFill>
                  <a:srgbClr val="0070C0"/>
                </a:solidFill>
              </a:rPr>
              <a:t>PHẦN MỀM </a:t>
            </a:r>
            <a:r>
              <a:rPr lang="en-US" sz="4000" b="1"/>
              <a:t>PHẢI CÓ</a:t>
            </a:r>
            <a:endParaRPr lang="vi-VN" sz="4000" b="1"/>
          </a:p>
        </p:txBody>
      </p:sp>
      <p:sp>
        <p:nvSpPr>
          <p:cNvPr id="3" name="Hình tự do: Hình 2">
            <a:extLst>
              <a:ext uri="{FF2B5EF4-FFF2-40B4-BE49-F238E27FC236}">
                <a16:creationId xmlns:a16="http://schemas.microsoft.com/office/drawing/2014/main" id="{A652FF95-A97E-4786-A890-EFA7622CA480}"/>
              </a:ext>
            </a:extLst>
          </p:cNvPr>
          <p:cNvSpPr/>
          <p:nvPr/>
        </p:nvSpPr>
        <p:spPr>
          <a:xfrm rot="198318">
            <a:off x="-23045" y="446912"/>
            <a:ext cx="363226" cy="527667"/>
          </a:xfrm>
          <a:custGeom>
            <a:avLst/>
            <a:gdLst>
              <a:gd name="connsiteX0" fmla="*/ 1003157 w 1186910"/>
              <a:gd name="connsiteY0" fmla="*/ 0 h 1724253"/>
              <a:gd name="connsiteX1" fmla="*/ 1186910 w 1186910"/>
              <a:gd name="connsiteY1" fmla="*/ 185577 h 1724253"/>
              <a:gd name="connsiteX2" fmla="*/ 503643 w 1186910"/>
              <a:gd name="connsiteY2" fmla="*/ 862127 h 1724253"/>
              <a:gd name="connsiteX3" fmla="*/ 1186910 w 1186910"/>
              <a:gd name="connsiteY3" fmla="*/ 1538676 h 1724253"/>
              <a:gd name="connsiteX4" fmla="*/ 1003157 w 1186910"/>
              <a:gd name="connsiteY4" fmla="*/ 1724253 h 1724253"/>
              <a:gd name="connsiteX5" fmla="*/ 318057 w 1186910"/>
              <a:gd name="connsiteY5" fmla="*/ 1045888 h 1724253"/>
              <a:gd name="connsiteX6" fmla="*/ 54486 w 1186910"/>
              <a:gd name="connsiteY6" fmla="*/ 1306868 h 1724253"/>
              <a:gd name="connsiteX7" fmla="*/ 34409 w 1186910"/>
              <a:gd name="connsiteY7" fmla="*/ 959225 h 1724253"/>
              <a:gd name="connsiteX8" fmla="*/ 132471 w 1186910"/>
              <a:gd name="connsiteY8" fmla="*/ 862127 h 1724253"/>
              <a:gd name="connsiteX9" fmla="*/ 22513 w 1186910"/>
              <a:gd name="connsiteY9" fmla="*/ 753250 h 1724253"/>
              <a:gd name="connsiteX10" fmla="*/ 0 w 1186910"/>
              <a:gd name="connsiteY10" fmla="*/ 363435 h 1724253"/>
              <a:gd name="connsiteX11" fmla="*/ 318057 w 1186910"/>
              <a:gd name="connsiteY11" fmla="*/ 678365 h 172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6910" h="1724253">
                <a:moveTo>
                  <a:pt x="1003157" y="0"/>
                </a:moveTo>
                <a:lnTo>
                  <a:pt x="1186910" y="185577"/>
                </a:lnTo>
                <a:lnTo>
                  <a:pt x="503643" y="862127"/>
                </a:lnTo>
                <a:lnTo>
                  <a:pt x="1186910" y="1538676"/>
                </a:lnTo>
                <a:lnTo>
                  <a:pt x="1003157" y="1724253"/>
                </a:lnTo>
                <a:lnTo>
                  <a:pt x="318057" y="1045888"/>
                </a:lnTo>
                <a:lnTo>
                  <a:pt x="54486" y="1306868"/>
                </a:lnTo>
                <a:lnTo>
                  <a:pt x="34409" y="959225"/>
                </a:lnTo>
                <a:lnTo>
                  <a:pt x="132471" y="862127"/>
                </a:lnTo>
                <a:lnTo>
                  <a:pt x="22513" y="753250"/>
                </a:lnTo>
                <a:lnTo>
                  <a:pt x="0" y="363435"/>
                </a:lnTo>
                <a:lnTo>
                  <a:pt x="318057" y="678365"/>
                </a:lnTo>
                <a:close/>
              </a:path>
            </a:pathLst>
          </a:custGeom>
          <a:solidFill>
            <a:schemeClr val="bg1">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solidFill>
                <a:schemeClr val="bg1">
                  <a:lumMod val="75000"/>
                </a:schemeClr>
              </a:solidFill>
            </a:endParaRPr>
          </a:p>
        </p:txBody>
      </p:sp>
      <p:sp>
        <p:nvSpPr>
          <p:cNvPr id="4" name="Hình tự do: Hình 3">
            <a:extLst>
              <a:ext uri="{FF2B5EF4-FFF2-40B4-BE49-F238E27FC236}">
                <a16:creationId xmlns:a16="http://schemas.microsoft.com/office/drawing/2014/main" id="{72AEE68B-079C-4967-9AE7-870DBBE57E56}"/>
              </a:ext>
            </a:extLst>
          </p:cNvPr>
          <p:cNvSpPr/>
          <p:nvPr/>
        </p:nvSpPr>
        <p:spPr>
          <a:xfrm>
            <a:off x="0" y="571642"/>
            <a:ext cx="753524" cy="1359099"/>
          </a:xfrm>
          <a:custGeom>
            <a:avLst/>
            <a:gdLst>
              <a:gd name="connsiteX0" fmla="*/ 1051079 w 1393609"/>
              <a:gd name="connsiteY0" fmla="*/ 0 h 2513594"/>
              <a:gd name="connsiteX1" fmla="*/ 1393609 w 1393609"/>
              <a:gd name="connsiteY1" fmla="*/ 388363 h 2513594"/>
              <a:gd name="connsiteX2" fmla="*/ 443969 w 1393609"/>
              <a:gd name="connsiteY2" fmla="*/ 1225927 h 2513594"/>
              <a:gd name="connsiteX3" fmla="*/ 1290874 w 1393609"/>
              <a:gd name="connsiteY3" fmla="*/ 2167245 h 2513594"/>
              <a:gd name="connsiteX4" fmla="*/ 905913 w 1393609"/>
              <a:gd name="connsiteY4" fmla="*/ 2513594 h 2513594"/>
              <a:gd name="connsiteX5" fmla="*/ 55587 w 1393609"/>
              <a:gd name="connsiteY5" fmla="*/ 1568472 h 2513594"/>
              <a:gd name="connsiteX6" fmla="*/ 0 w 1393609"/>
              <a:gd name="connsiteY6" fmla="*/ 1617498 h 2513594"/>
              <a:gd name="connsiteX7" fmla="*/ 0 w 1393609"/>
              <a:gd name="connsiteY7" fmla="*/ 732464 h 2513594"/>
              <a:gd name="connsiteX8" fmla="*/ 97603 w 1393609"/>
              <a:gd name="connsiteY8" fmla="*/ 840948 h 25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609" h="2513594">
                <a:moveTo>
                  <a:pt x="1051079" y="0"/>
                </a:moveTo>
                <a:lnTo>
                  <a:pt x="1393609" y="388363"/>
                </a:lnTo>
                <a:lnTo>
                  <a:pt x="443969" y="1225927"/>
                </a:lnTo>
                <a:lnTo>
                  <a:pt x="1290874" y="2167245"/>
                </a:lnTo>
                <a:lnTo>
                  <a:pt x="905913" y="2513594"/>
                </a:lnTo>
                <a:lnTo>
                  <a:pt x="55587" y="1568472"/>
                </a:lnTo>
                <a:lnTo>
                  <a:pt x="0" y="1617498"/>
                </a:lnTo>
                <a:lnTo>
                  <a:pt x="0" y="732464"/>
                </a:lnTo>
                <a:lnTo>
                  <a:pt x="97603" y="840948"/>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solidFill>
                <a:srgbClr val="3FBEB7"/>
              </a:solidFill>
            </a:endParaRPr>
          </a:p>
        </p:txBody>
      </p:sp>
      <p:sp>
        <p:nvSpPr>
          <p:cNvPr id="5" name="Hình chữ nhật 4">
            <a:extLst>
              <a:ext uri="{FF2B5EF4-FFF2-40B4-BE49-F238E27FC236}">
                <a16:creationId xmlns:a16="http://schemas.microsoft.com/office/drawing/2014/main" id="{90305C6D-8595-47F3-A7D0-7F5298BAD016}"/>
              </a:ext>
            </a:extLst>
          </p:cNvPr>
          <p:cNvSpPr/>
          <p:nvPr/>
        </p:nvSpPr>
        <p:spPr>
          <a:xfrm>
            <a:off x="1418011" y="1237462"/>
            <a:ext cx="4220788" cy="4236720"/>
          </a:xfrm>
          <a:prstGeom prst="rect">
            <a:avLst/>
          </a:prstGeom>
          <a:blipFill>
            <a:blip r:embed="rId2"/>
            <a:stretch>
              <a:fillRect l="-1" r="-505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ình chữ nhật 7">
            <a:extLst>
              <a:ext uri="{FF2B5EF4-FFF2-40B4-BE49-F238E27FC236}">
                <a16:creationId xmlns:a16="http://schemas.microsoft.com/office/drawing/2014/main" id="{C6BCB9AB-E879-4073-AC48-BA7D68B68A69}"/>
              </a:ext>
            </a:extLst>
          </p:cNvPr>
          <p:cNvSpPr/>
          <p:nvPr/>
        </p:nvSpPr>
        <p:spPr>
          <a:xfrm>
            <a:off x="6553201" y="1237462"/>
            <a:ext cx="4220788" cy="4236720"/>
          </a:xfrm>
          <a:prstGeom prst="rect">
            <a:avLst/>
          </a:prstGeom>
          <a:blipFill>
            <a:blip r:embed="rId3"/>
            <a:stretch>
              <a:fillRect l="-1" r="-505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62750CE2-801C-438D-82CA-3D75E085142A}"/>
              </a:ext>
            </a:extLst>
          </p:cNvPr>
          <p:cNvSpPr txBox="1"/>
          <p:nvPr/>
        </p:nvSpPr>
        <p:spPr>
          <a:xfrm>
            <a:off x="1007523" y="5593080"/>
            <a:ext cx="5088477" cy="707886"/>
          </a:xfrm>
          <a:prstGeom prst="rect">
            <a:avLst/>
          </a:prstGeom>
          <a:noFill/>
        </p:spPr>
        <p:txBody>
          <a:bodyPr wrap="square" rtlCol="0">
            <a:spAutoFit/>
          </a:bodyPr>
          <a:lstStyle/>
          <a:p>
            <a:pPr algn="ctr"/>
            <a:r>
              <a:rPr lang="vi-VN" sz="2000"/>
              <a:t> Chứa hệ quản trị cơ sở dữ liệu </a:t>
            </a:r>
            <a:r>
              <a:rPr lang="en-US" sz="2000"/>
              <a:t>M</a:t>
            </a:r>
            <a:r>
              <a:rPr lang="vi-VN" sz="2000"/>
              <a:t>ySQL server</a:t>
            </a:r>
          </a:p>
        </p:txBody>
      </p:sp>
      <p:sp>
        <p:nvSpPr>
          <p:cNvPr id="11" name="Hộp Văn bản 10">
            <a:extLst>
              <a:ext uri="{FF2B5EF4-FFF2-40B4-BE49-F238E27FC236}">
                <a16:creationId xmlns:a16="http://schemas.microsoft.com/office/drawing/2014/main" id="{1674FAD1-4DA4-494D-B605-653A958EE5E0}"/>
              </a:ext>
            </a:extLst>
          </p:cNvPr>
          <p:cNvSpPr txBox="1"/>
          <p:nvPr/>
        </p:nvSpPr>
        <p:spPr>
          <a:xfrm>
            <a:off x="6119356" y="5549981"/>
            <a:ext cx="5088477" cy="400110"/>
          </a:xfrm>
          <a:prstGeom prst="rect">
            <a:avLst/>
          </a:prstGeom>
          <a:noFill/>
        </p:spPr>
        <p:txBody>
          <a:bodyPr wrap="square" rtlCol="0">
            <a:spAutoFit/>
          </a:bodyPr>
          <a:lstStyle/>
          <a:p>
            <a:pPr algn="ctr"/>
            <a:r>
              <a:rPr lang="en-US" sz="2000"/>
              <a:t>Viết câu lệnh MySQL</a:t>
            </a:r>
            <a:endParaRPr lang="vi-VN" sz="2000"/>
          </a:p>
        </p:txBody>
      </p:sp>
      <p:sp>
        <p:nvSpPr>
          <p:cNvPr id="12" name="Hình tự do: Hình 11">
            <a:extLst>
              <a:ext uri="{FF2B5EF4-FFF2-40B4-BE49-F238E27FC236}">
                <a16:creationId xmlns:a16="http://schemas.microsoft.com/office/drawing/2014/main" id="{51A1EA2C-D16E-4C82-9D47-BD87017121FB}"/>
              </a:ext>
            </a:extLst>
          </p:cNvPr>
          <p:cNvSpPr/>
          <p:nvPr/>
        </p:nvSpPr>
        <p:spPr>
          <a:xfrm>
            <a:off x="11455928" y="1"/>
            <a:ext cx="736072" cy="690880"/>
          </a:xfrm>
          <a:custGeom>
            <a:avLst/>
            <a:gdLst>
              <a:gd name="connsiteX0" fmla="*/ 154743 w 1319554"/>
              <a:gd name="connsiteY0" fmla="*/ 0 h 1238539"/>
              <a:gd name="connsiteX1" fmla="*/ 652060 w 1319554"/>
              <a:gd name="connsiteY1" fmla="*/ 0 h 1238539"/>
              <a:gd name="connsiteX2" fmla="*/ 811497 w 1319554"/>
              <a:gd name="connsiteY2" fmla="*/ 188518 h 1238539"/>
              <a:gd name="connsiteX3" fmla="*/ 1038919 w 1319554"/>
              <a:gd name="connsiteY3" fmla="*/ 0 h 1238539"/>
              <a:gd name="connsiteX4" fmla="*/ 1319554 w 1319554"/>
              <a:gd name="connsiteY4" fmla="*/ 0 h 1238539"/>
              <a:gd name="connsiteX5" fmla="*/ 1319554 w 1319554"/>
              <a:gd name="connsiteY5" fmla="*/ 260594 h 1238539"/>
              <a:gd name="connsiteX6" fmla="*/ 1056718 w 1319554"/>
              <a:gd name="connsiteY6" fmla="*/ 478467 h 1238539"/>
              <a:gd name="connsiteX7" fmla="*/ 1319554 w 1319554"/>
              <a:gd name="connsiteY7" fmla="*/ 789244 h 1238539"/>
              <a:gd name="connsiteX8" fmla="*/ 1319554 w 1319554"/>
              <a:gd name="connsiteY8" fmla="*/ 1139307 h 1238539"/>
              <a:gd name="connsiteX9" fmla="*/ 1202223 w 1319554"/>
              <a:gd name="connsiteY9" fmla="*/ 1238539 h 1238539"/>
              <a:gd name="connsiteX10" fmla="*/ 764361 w 1319554"/>
              <a:gd name="connsiteY10" fmla="*/ 720812 h 1238539"/>
              <a:gd name="connsiteX11" fmla="*/ 242333 w 1319554"/>
              <a:gd name="connsiteY11" fmla="*/ 1153537 h 1238539"/>
              <a:gd name="connsiteX12" fmla="*/ 0 w 1319554"/>
              <a:gd name="connsiteY12" fmla="*/ 861194 h 1238539"/>
              <a:gd name="connsiteX13" fmla="*/ 519140 w 1319554"/>
              <a:gd name="connsiteY13" fmla="*/ 430863 h 12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54" h="1238539">
                <a:moveTo>
                  <a:pt x="154743" y="0"/>
                </a:moveTo>
                <a:lnTo>
                  <a:pt x="652060" y="0"/>
                </a:lnTo>
                <a:lnTo>
                  <a:pt x="811497" y="188518"/>
                </a:lnTo>
                <a:lnTo>
                  <a:pt x="1038919" y="0"/>
                </a:lnTo>
                <a:lnTo>
                  <a:pt x="1319554" y="0"/>
                </a:lnTo>
                <a:lnTo>
                  <a:pt x="1319554" y="260594"/>
                </a:lnTo>
                <a:lnTo>
                  <a:pt x="1056718" y="478467"/>
                </a:lnTo>
                <a:lnTo>
                  <a:pt x="1319554" y="789244"/>
                </a:lnTo>
                <a:lnTo>
                  <a:pt x="1319554" y="1139307"/>
                </a:lnTo>
                <a:lnTo>
                  <a:pt x="1202223" y="1238539"/>
                </a:lnTo>
                <a:lnTo>
                  <a:pt x="764361" y="720812"/>
                </a:lnTo>
                <a:lnTo>
                  <a:pt x="242333" y="1153537"/>
                </a:lnTo>
                <a:lnTo>
                  <a:pt x="0" y="861194"/>
                </a:lnTo>
                <a:lnTo>
                  <a:pt x="519140" y="430863"/>
                </a:lnTo>
                <a:close/>
              </a:path>
            </a:pathLst>
          </a:custGeom>
          <a:solidFill>
            <a:srgbClr val="292B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3" name="Hình tự do: Hình 12">
            <a:extLst>
              <a:ext uri="{FF2B5EF4-FFF2-40B4-BE49-F238E27FC236}">
                <a16:creationId xmlns:a16="http://schemas.microsoft.com/office/drawing/2014/main" id="{5C93256C-849B-4C4B-AEEF-14FEA2A7516B}"/>
              </a:ext>
            </a:extLst>
          </p:cNvPr>
          <p:cNvSpPr/>
          <p:nvPr/>
        </p:nvSpPr>
        <p:spPr>
          <a:xfrm flipV="1">
            <a:off x="11064240" y="5799480"/>
            <a:ext cx="1127760" cy="1058520"/>
          </a:xfrm>
          <a:custGeom>
            <a:avLst/>
            <a:gdLst>
              <a:gd name="connsiteX0" fmla="*/ 154743 w 1319554"/>
              <a:gd name="connsiteY0" fmla="*/ 0 h 1238539"/>
              <a:gd name="connsiteX1" fmla="*/ 652060 w 1319554"/>
              <a:gd name="connsiteY1" fmla="*/ 0 h 1238539"/>
              <a:gd name="connsiteX2" fmla="*/ 811497 w 1319554"/>
              <a:gd name="connsiteY2" fmla="*/ 188518 h 1238539"/>
              <a:gd name="connsiteX3" fmla="*/ 1038919 w 1319554"/>
              <a:gd name="connsiteY3" fmla="*/ 0 h 1238539"/>
              <a:gd name="connsiteX4" fmla="*/ 1319554 w 1319554"/>
              <a:gd name="connsiteY4" fmla="*/ 0 h 1238539"/>
              <a:gd name="connsiteX5" fmla="*/ 1319554 w 1319554"/>
              <a:gd name="connsiteY5" fmla="*/ 260594 h 1238539"/>
              <a:gd name="connsiteX6" fmla="*/ 1056718 w 1319554"/>
              <a:gd name="connsiteY6" fmla="*/ 478467 h 1238539"/>
              <a:gd name="connsiteX7" fmla="*/ 1319554 w 1319554"/>
              <a:gd name="connsiteY7" fmla="*/ 789244 h 1238539"/>
              <a:gd name="connsiteX8" fmla="*/ 1319554 w 1319554"/>
              <a:gd name="connsiteY8" fmla="*/ 1139307 h 1238539"/>
              <a:gd name="connsiteX9" fmla="*/ 1202223 w 1319554"/>
              <a:gd name="connsiteY9" fmla="*/ 1238539 h 1238539"/>
              <a:gd name="connsiteX10" fmla="*/ 764361 w 1319554"/>
              <a:gd name="connsiteY10" fmla="*/ 720812 h 1238539"/>
              <a:gd name="connsiteX11" fmla="*/ 242333 w 1319554"/>
              <a:gd name="connsiteY11" fmla="*/ 1153537 h 1238539"/>
              <a:gd name="connsiteX12" fmla="*/ 0 w 1319554"/>
              <a:gd name="connsiteY12" fmla="*/ 861194 h 1238539"/>
              <a:gd name="connsiteX13" fmla="*/ 519140 w 1319554"/>
              <a:gd name="connsiteY13" fmla="*/ 430863 h 12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54" h="1238539">
                <a:moveTo>
                  <a:pt x="154743" y="0"/>
                </a:moveTo>
                <a:lnTo>
                  <a:pt x="652060" y="0"/>
                </a:lnTo>
                <a:lnTo>
                  <a:pt x="811497" y="188518"/>
                </a:lnTo>
                <a:lnTo>
                  <a:pt x="1038919" y="0"/>
                </a:lnTo>
                <a:lnTo>
                  <a:pt x="1319554" y="0"/>
                </a:lnTo>
                <a:lnTo>
                  <a:pt x="1319554" y="260594"/>
                </a:lnTo>
                <a:lnTo>
                  <a:pt x="1056718" y="478467"/>
                </a:lnTo>
                <a:lnTo>
                  <a:pt x="1319554" y="789244"/>
                </a:lnTo>
                <a:lnTo>
                  <a:pt x="1319554" y="1139307"/>
                </a:lnTo>
                <a:lnTo>
                  <a:pt x="1202223" y="1238539"/>
                </a:lnTo>
                <a:lnTo>
                  <a:pt x="764361" y="720812"/>
                </a:lnTo>
                <a:lnTo>
                  <a:pt x="242333" y="1153537"/>
                </a:lnTo>
                <a:lnTo>
                  <a:pt x="0" y="861194"/>
                </a:lnTo>
                <a:lnTo>
                  <a:pt x="519140" y="430863"/>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Tree>
    <p:extLst>
      <p:ext uri="{BB962C8B-B14F-4D97-AF65-F5344CB8AC3E}">
        <p14:creationId xmlns:p14="http://schemas.microsoft.com/office/powerpoint/2010/main" val="1134394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23093113-333D-42F0-BCE3-1A50DE1B6BA0}"/>
              </a:ext>
            </a:extLst>
          </p:cNvPr>
          <p:cNvSpPr/>
          <p:nvPr/>
        </p:nvSpPr>
        <p:spPr>
          <a:xfrm>
            <a:off x="0" y="0"/>
            <a:ext cx="4480560" cy="6858000"/>
          </a:xfrm>
          <a:prstGeom prst="rect">
            <a:avLst/>
          </a:prstGeom>
          <a:solidFill>
            <a:srgbClr val="292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t>Các bước tạo một hệ quản trị cơ sở dữ liệu </a:t>
            </a:r>
            <a:r>
              <a:rPr lang="en-US" sz="4400" b="1">
                <a:solidFill>
                  <a:srgbClr val="00B0F0"/>
                </a:solidFill>
              </a:rPr>
              <a:t>MySQL</a:t>
            </a:r>
            <a:endParaRPr lang="vi-VN" sz="4400" b="1">
              <a:solidFill>
                <a:srgbClr val="00B0F0"/>
              </a:solidFill>
            </a:endParaRPr>
          </a:p>
        </p:txBody>
      </p:sp>
      <p:sp>
        <p:nvSpPr>
          <p:cNvPr id="3" name="Hình tự do: Hình 2">
            <a:extLst>
              <a:ext uri="{FF2B5EF4-FFF2-40B4-BE49-F238E27FC236}">
                <a16:creationId xmlns:a16="http://schemas.microsoft.com/office/drawing/2014/main" id="{335CD769-0A82-42B1-BEDE-CB6DCA069199}"/>
              </a:ext>
            </a:extLst>
          </p:cNvPr>
          <p:cNvSpPr/>
          <p:nvPr/>
        </p:nvSpPr>
        <p:spPr>
          <a:xfrm>
            <a:off x="1" y="0"/>
            <a:ext cx="1528137" cy="1478222"/>
          </a:xfrm>
          <a:custGeom>
            <a:avLst/>
            <a:gdLst>
              <a:gd name="connsiteX0" fmla="*/ 0 w 1528137"/>
              <a:gd name="connsiteY0" fmla="*/ 0 h 1478222"/>
              <a:gd name="connsiteX1" fmla="*/ 501149 w 1528137"/>
              <a:gd name="connsiteY1" fmla="*/ 0 h 1478222"/>
              <a:gd name="connsiteX2" fmla="*/ 603469 w 1528137"/>
              <a:gd name="connsiteY2" fmla="*/ 120983 h 1478222"/>
              <a:gd name="connsiteX3" fmla="*/ 749420 w 1528137"/>
              <a:gd name="connsiteY3" fmla="*/ 0 h 1478222"/>
              <a:gd name="connsiteX4" fmla="*/ 1389812 w 1528137"/>
              <a:gd name="connsiteY4" fmla="*/ 0 h 1478222"/>
              <a:gd name="connsiteX5" fmla="*/ 867394 w 1528137"/>
              <a:gd name="connsiteY5" fmla="*/ 433049 h 1478222"/>
              <a:gd name="connsiteX6" fmla="*/ 1528137 w 1528137"/>
              <a:gd name="connsiteY6" fmla="*/ 1214309 h 1478222"/>
              <a:gd name="connsiteX7" fmla="*/ 1216087 w 1528137"/>
              <a:gd name="connsiteY7" fmla="*/ 1478222 h 1478222"/>
              <a:gd name="connsiteX8" fmla="*/ 552737 w 1528137"/>
              <a:gd name="connsiteY8" fmla="*/ 693878 h 1478222"/>
              <a:gd name="connsiteX9" fmla="*/ 0 w 1528137"/>
              <a:gd name="connsiteY9" fmla="*/ 1152059 h 1478222"/>
              <a:gd name="connsiteX10" fmla="*/ 0 w 1528137"/>
              <a:gd name="connsiteY10" fmla="*/ 621218 h 1478222"/>
              <a:gd name="connsiteX11" fmla="*/ 288812 w 1528137"/>
              <a:gd name="connsiteY11" fmla="*/ 381813 h 1478222"/>
              <a:gd name="connsiteX12" fmla="*/ 0 w 1528137"/>
              <a:gd name="connsiteY12" fmla="*/ 40322 h 147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8137" h="1478222">
                <a:moveTo>
                  <a:pt x="0" y="0"/>
                </a:moveTo>
                <a:lnTo>
                  <a:pt x="501149" y="0"/>
                </a:lnTo>
                <a:lnTo>
                  <a:pt x="603469" y="120983"/>
                </a:lnTo>
                <a:lnTo>
                  <a:pt x="749420" y="0"/>
                </a:lnTo>
                <a:lnTo>
                  <a:pt x="1389812" y="0"/>
                </a:lnTo>
                <a:lnTo>
                  <a:pt x="867394" y="433049"/>
                </a:lnTo>
                <a:lnTo>
                  <a:pt x="1528137" y="1214309"/>
                </a:lnTo>
                <a:lnTo>
                  <a:pt x="1216087" y="1478222"/>
                </a:lnTo>
                <a:lnTo>
                  <a:pt x="552737" y="693878"/>
                </a:lnTo>
                <a:lnTo>
                  <a:pt x="0" y="1152059"/>
                </a:lnTo>
                <a:lnTo>
                  <a:pt x="0" y="621218"/>
                </a:lnTo>
                <a:lnTo>
                  <a:pt x="288812" y="381813"/>
                </a:lnTo>
                <a:lnTo>
                  <a:pt x="0" y="40322"/>
                </a:lnTo>
                <a:close/>
              </a:path>
            </a:pathLst>
          </a:custGeom>
          <a:solidFill>
            <a:srgbClr val="F6F8F7"/>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vi-VN"/>
          </a:p>
        </p:txBody>
      </p:sp>
      <p:sp>
        <p:nvSpPr>
          <p:cNvPr id="5" name="Dấu Nhân 4">
            <a:extLst>
              <a:ext uri="{FF2B5EF4-FFF2-40B4-BE49-F238E27FC236}">
                <a16:creationId xmlns:a16="http://schemas.microsoft.com/office/drawing/2014/main" id="{7AC0BC70-400A-40D6-BBDA-12AF0DAFA81F}"/>
              </a:ext>
            </a:extLst>
          </p:cNvPr>
          <p:cNvSpPr/>
          <p:nvPr/>
        </p:nvSpPr>
        <p:spPr>
          <a:xfrm rot="303633">
            <a:off x="409411" y="946539"/>
            <a:ext cx="1073922" cy="1063364"/>
          </a:xfrm>
          <a:prstGeom prst="mathMultiply">
            <a:avLst>
              <a:gd name="adj1" fmla="val 16191"/>
            </a:avLst>
          </a:prstGeom>
          <a:solidFill>
            <a:srgbClr val="0070C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Dấu Nhân 5">
            <a:extLst>
              <a:ext uri="{FF2B5EF4-FFF2-40B4-BE49-F238E27FC236}">
                <a16:creationId xmlns:a16="http://schemas.microsoft.com/office/drawing/2014/main" id="{BDBE05AB-4FD0-447B-8DF5-D4F067906081}"/>
              </a:ext>
            </a:extLst>
          </p:cNvPr>
          <p:cNvSpPr/>
          <p:nvPr/>
        </p:nvSpPr>
        <p:spPr>
          <a:xfrm rot="303633">
            <a:off x="772084" y="-194457"/>
            <a:ext cx="1302973" cy="1290163"/>
          </a:xfrm>
          <a:prstGeom prst="mathMultiply">
            <a:avLst>
              <a:gd name="adj1" fmla="val 7652"/>
            </a:avLst>
          </a:prstGeom>
          <a:solidFill>
            <a:srgbClr val="F6F8F7"/>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Dấu Nhân 6">
            <a:extLst>
              <a:ext uri="{FF2B5EF4-FFF2-40B4-BE49-F238E27FC236}">
                <a16:creationId xmlns:a16="http://schemas.microsoft.com/office/drawing/2014/main" id="{822118D6-48BF-4405-B502-7A98F48FF279}"/>
              </a:ext>
            </a:extLst>
          </p:cNvPr>
          <p:cNvSpPr/>
          <p:nvPr/>
        </p:nvSpPr>
        <p:spPr>
          <a:xfrm rot="303633">
            <a:off x="532566" y="365353"/>
            <a:ext cx="754937" cy="747515"/>
          </a:xfrm>
          <a:prstGeom prst="mathMultiply">
            <a:avLst>
              <a:gd name="adj1" fmla="val 16191"/>
            </a:avLst>
          </a:prstGeom>
          <a:solidFill>
            <a:srgbClr val="292B2A"/>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ình Bầu dục 7">
            <a:extLst>
              <a:ext uri="{FF2B5EF4-FFF2-40B4-BE49-F238E27FC236}">
                <a16:creationId xmlns:a16="http://schemas.microsoft.com/office/drawing/2014/main" id="{2A27016F-1793-487D-A990-B8BD8049CDAA}"/>
              </a:ext>
            </a:extLst>
          </p:cNvPr>
          <p:cNvSpPr/>
          <p:nvPr/>
        </p:nvSpPr>
        <p:spPr>
          <a:xfrm>
            <a:off x="5198280" y="563822"/>
            <a:ext cx="914400" cy="914400"/>
          </a:xfrm>
          <a:prstGeom prst="ellipse">
            <a:avLst/>
          </a:prstGeom>
          <a:blipFill>
            <a:blip r:embed="rId2"/>
            <a:stretch>
              <a:fillRect/>
            </a:stretch>
          </a:blip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ình Bầu dục 9">
            <a:extLst>
              <a:ext uri="{FF2B5EF4-FFF2-40B4-BE49-F238E27FC236}">
                <a16:creationId xmlns:a16="http://schemas.microsoft.com/office/drawing/2014/main" id="{704B66AB-FF70-43FB-872D-20043CB12B03}"/>
              </a:ext>
            </a:extLst>
          </p:cNvPr>
          <p:cNvSpPr/>
          <p:nvPr/>
        </p:nvSpPr>
        <p:spPr>
          <a:xfrm>
            <a:off x="5218950" y="2158728"/>
            <a:ext cx="914400" cy="914400"/>
          </a:xfrm>
          <a:prstGeom prst="ellipse">
            <a:avLst/>
          </a:prstGeom>
          <a:blipFill>
            <a:blip r:embed="rId3"/>
            <a:stretch>
              <a:fillRect/>
            </a:stretch>
          </a:blip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ình Bầu dục 11">
            <a:extLst>
              <a:ext uri="{FF2B5EF4-FFF2-40B4-BE49-F238E27FC236}">
                <a16:creationId xmlns:a16="http://schemas.microsoft.com/office/drawing/2014/main" id="{F16435E9-5C1C-48DA-8462-48F73DAF0C2F}"/>
              </a:ext>
            </a:extLst>
          </p:cNvPr>
          <p:cNvSpPr/>
          <p:nvPr/>
        </p:nvSpPr>
        <p:spPr>
          <a:xfrm>
            <a:off x="5218950" y="3849133"/>
            <a:ext cx="914400" cy="914400"/>
          </a:xfrm>
          <a:prstGeom prst="ellipse">
            <a:avLst/>
          </a:prstGeom>
          <a:blipFill>
            <a:blip r:embed="rId4"/>
            <a:stretch>
              <a:fillRect/>
            </a:stretch>
          </a:blip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ộp Văn bản 12">
            <a:extLst>
              <a:ext uri="{FF2B5EF4-FFF2-40B4-BE49-F238E27FC236}">
                <a16:creationId xmlns:a16="http://schemas.microsoft.com/office/drawing/2014/main" id="{50C2B01F-BA4A-4ADB-BE11-CE28473658C4}"/>
              </a:ext>
            </a:extLst>
          </p:cNvPr>
          <p:cNvSpPr txBox="1"/>
          <p:nvPr/>
        </p:nvSpPr>
        <p:spPr>
          <a:xfrm>
            <a:off x="6529590" y="4028641"/>
            <a:ext cx="5540489" cy="707886"/>
          </a:xfrm>
          <a:prstGeom prst="rect">
            <a:avLst/>
          </a:prstGeom>
          <a:noFill/>
        </p:spPr>
        <p:txBody>
          <a:bodyPr wrap="square" rtlCol="0">
            <a:spAutoFit/>
          </a:bodyPr>
          <a:lstStyle/>
          <a:p>
            <a:r>
              <a:rPr lang="vi-VN" sz="2000"/>
              <a:t>Tạo database và bảng cần thiết ( thao tác hoặc code ) </a:t>
            </a:r>
          </a:p>
        </p:txBody>
      </p:sp>
      <p:sp>
        <p:nvSpPr>
          <p:cNvPr id="14" name="Hộp Văn bản 13">
            <a:extLst>
              <a:ext uri="{FF2B5EF4-FFF2-40B4-BE49-F238E27FC236}">
                <a16:creationId xmlns:a16="http://schemas.microsoft.com/office/drawing/2014/main" id="{5DCFD3E0-1A08-4414-BA06-AECEF79889E7}"/>
              </a:ext>
            </a:extLst>
          </p:cNvPr>
          <p:cNvSpPr txBox="1"/>
          <p:nvPr/>
        </p:nvSpPr>
        <p:spPr>
          <a:xfrm>
            <a:off x="7841176" y="189332"/>
            <a:ext cx="902811" cy="1631216"/>
          </a:xfrm>
          <a:prstGeom prst="rect">
            <a:avLst/>
          </a:prstGeom>
          <a:noFill/>
        </p:spPr>
        <p:txBody>
          <a:bodyPr wrap="none" rtlCol="0">
            <a:spAutoFit/>
          </a:bodyPr>
          <a:lstStyle/>
          <a:p>
            <a:r>
              <a:rPr lang="en-US" sz="10000" b="1">
                <a:solidFill>
                  <a:srgbClr val="0070C0">
                    <a:alpha val="25000"/>
                  </a:srgbClr>
                </a:solidFill>
              </a:rPr>
              <a:t>1</a:t>
            </a:r>
            <a:endParaRPr lang="vi-VN" sz="10000" b="1">
              <a:solidFill>
                <a:srgbClr val="0070C0">
                  <a:alpha val="25000"/>
                </a:srgbClr>
              </a:solidFill>
            </a:endParaRPr>
          </a:p>
        </p:txBody>
      </p:sp>
      <p:sp>
        <p:nvSpPr>
          <p:cNvPr id="15" name="Hộp Văn bản 14">
            <a:extLst>
              <a:ext uri="{FF2B5EF4-FFF2-40B4-BE49-F238E27FC236}">
                <a16:creationId xmlns:a16="http://schemas.microsoft.com/office/drawing/2014/main" id="{B712FF69-FE74-4CD0-B0DE-20D0587C3883}"/>
              </a:ext>
            </a:extLst>
          </p:cNvPr>
          <p:cNvSpPr txBox="1"/>
          <p:nvPr/>
        </p:nvSpPr>
        <p:spPr>
          <a:xfrm>
            <a:off x="7866515" y="1800320"/>
            <a:ext cx="902811" cy="1631216"/>
          </a:xfrm>
          <a:prstGeom prst="rect">
            <a:avLst/>
          </a:prstGeom>
          <a:noFill/>
        </p:spPr>
        <p:txBody>
          <a:bodyPr wrap="none" rtlCol="0">
            <a:spAutoFit/>
          </a:bodyPr>
          <a:lstStyle/>
          <a:p>
            <a:r>
              <a:rPr lang="en-US" sz="10000" b="1">
                <a:solidFill>
                  <a:srgbClr val="0070C0">
                    <a:alpha val="25000"/>
                  </a:srgbClr>
                </a:solidFill>
              </a:rPr>
              <a:t>2</a:t>
            </a:r>
            <a:endParaRPr lang="vi-VN" sz="10000" b="1">
              <a:solidFill>
                <a:srgbClr val="0070C0">
                  <a:alpha val="25000"/>
                </a:srgbClr>
              </a:solidFill>
            </a:endParaRPr>
          </a:p>
        </p:txBody>
      </p:sp>
      <p:sp>
        <p:nvSpPr>
          <p:cNvPr id="17" name="Hộp Văn bản 16">
            <a:extLst>
              <a:ext uri="{FF2B5EF4-FFF2-40B4-BE49-F238E27FC236}">
                <a16:creationId xmlns:a16="http://schemas.microsoft.com/office/drawing/2014/main" id="{B9002EC8-17F0-452E-BCDE-4B2A25C99DE5}"/>
              </a:ext>
            </a:extLst>
          </p:cNvPr>
          <p:cNvSpPr txBox="1"/>
          <p:nvPr/>
        </p:nvSpPr>
        <p:spPr>
          <a:xfrm>
            <a:off x="6508920" y="743330"/>
            <a:ext cx="5561159" cy="707886"/>
          </a:xfrm>
          <a:prstGeom prst="rect">
            <a:avLst/>
          </a:prstGeom>
          <a:noFill/>
        </p:spPr>
        <p:txBody>
          <a:bodyPr wrap="square" rtlCol="0">
            <a:spAutoFit/>
          </a:bodyPr>
          <a:lstStyle/>
          <a:p>
            <a:r>
              <a:rPr lang="vi-VN" sz="2000"/>
              <a:t>Mở phần mềm XAMP và chọn Start mySQL server</a:t>
            </a:r>
          </a:p>
        </p:txBody>
      </p:sp>
      <p:sp>
        <p:nvSpPr>
          <p:cNvPr id="18" name="Hộp Văn bản 17">
            <a:extLst>
              <a:ext uri="{FF2B5EF4-FFF2-40B4-BE49-F238E27FC236}">
                <a16:creationId xmlns:a16="http://schemas.microsoft.com/office/drawing/2014/main" id="{1C965763-F408-4D83-A24F-F5E521B181E5}"/>
              </a:ext>
            </a:extLst>
          </p:cNvPr>
          <p:cNvSpPr txBox="1"/>
          <p:nvPr/>
        </p:nvSpPr>
        <p:spPr>
          <a:xfrm>
            <a:off x="6529590" y="2338236"/>
            <a:ext cx="5540489" cy="707886"/>
          </a:xfrm>
          <a:prstGeom prst="rect">
            <a:avLst/>
          </a:prstGeom>
          <a:noFill/>
        </p:spPr>
        <p:txBody>
          <a:bodyPr wrap="square" rtlCol="0">
            <a:spAutoFit/>
          </a:bodyPr>
          <a:lstStyle/>
          <a:p>
            <a:r>
              <a:rPr lang="vi-VN" sz="2000"/>
              <a:t>Kết nối mySQL server bằng cách mở MySQL Workbench</a:t>
            </a:r>
          </a:p>
        </p:txBody>
      </p:sp>
      <p:sp>
        <p:nvSpPr>
          <p:cNvPr id="19" name="Hộp Văn bản 18">
            <a:extLst>
              <a:ext uri="{FF2B5EF4-FFF2-40B4-BE49-F238E27FC236}">
                <a16:creationId xmlns:a16="http://schemas.microsoft.com/office/drawing/2014/main" id="{361E33F8-C9C4-4404-A79E-77AC9EBF9153}"/>
              </a:ext>
            </a:extLst>
          </p:cNvPr>
          <p:cNvSpPr txBox="1"/>
          <p:nvPr/>
        </p:nvSpPr>
        <p:spPr>
          <a:xfrm>
            <a:off x="7861846" y="3474643"/>
            <a:ext cx="902811" cy="1631216"/>
          </a:xfrm>
          <a:prstGeom prst="rect">
            <a:avLst/>
          </a:prstGeom>
          <a:noFill/>
        </p:spPr>
        <p:txBody>
          <a:bodyPr wrap="none" rtlCol="0">
            <a:spAutoFit/>
          </a:bodyPr>
          <a:lstStyle/>
          <a:p>
            <a:r>
              <a:rPr lang="en-US" sz="10000" b="1">
                <a:solidFill>
                  <a:srgbClr val="0070C0">
                    <a:alpha val="25000"/>
                  </a:srgbClr>
                </a:solidFill>
              </a:rPr>
              <a:t>3</a:t>
            </a:r>
            <a:endParaRPr lang="vi-VN" sz="10000" b="1">
              <a:solidFill>
                <a:srgbClr val="0070C0">
                  <a:alpha val="25000"/>
                </a:srgbClr>
              </a:solidFill>
            </a:endParaRPr>
          </a:p>
        </p:txBody>
      </p:sp>
      <p:sp>
        <p:nvSpPr>
          <p:cNvPr id="20" name="Hình tự do: Hình 19">
            <a:extLst>
              <a:ext uri="{FF2B5EF4-FFF2-40B4-BE49-F238E27FC236}">
                <a16:creationId xmlns:a16="http://schemas.microsoft.com/office/drawing/2014/main" id="{3C41B4FB-BDFF-427C-BA05-B043829BCFA2}"/>
              </a:ext>
            </a:extLst>
          </p:cNvPr>
          <p:cNvSpPr/>
          <p:nvPr/>
        </p:nvSpPr>
        <p:spPr>
          <a:xfrm flipV="1">
            <a:off x="11455928" y="6167119"/>
            <a:ext cx="736072" cy="690880"/>
          </a:xfrm>
          <a:custGeom>
            <a:avLst/>
            <a:gdLst>
              <a:gd name="connsiteX0" fmla="*/ 154743 w 1319554"/>
              <a:gd name="connsiteY0" fmla="*/ 0 h 1238539"/>
              <a:gd name="connsiteX1" fmla="*/ 652060 w 1319554"/>
              <a:gd name="connsiteY1" fmla="*/ 0 h 1238539"/>
              <a:gd name="connsiteX2" fmla="*/ 811497 w 1319554"/>
              <a:gd name="connsiteY2" fmla="*/ 188518 h 1238539"/>
              <a:gd name="connsiteX3" fmla="*/ 1038919 w 1319554"/>
              <a:gd name="connsiteY3" fmla="*/ 0 h 1238539"/>
              <a:gd name="connsiteX4" fmla="*/ 1319554 w 1319554"/>
              <a:gd name="connsiteY4" fmla="*/ 0 h 1238539"/>
              <a:gd name="connsiteX5" fmla="*/ 1319554 w 1319554"/>
              <a:gd name="connsiteY5" fmla="*/ 260594 h 1238539"/>
              <a:gd name="connsiteX6" fmla="*/ 1056718 w 1319554"/>
              <a:gd name="connsiteY6" fmla="*/ 478467 h 1238539"/>
              <a:gd name="connsiteX7" fmla="*/ 1319554 w 1319554"/>
              <a:gd name="connsiteY7" fmla="*/ 789244 h 1238539"/>
              <a:gd name="connsiteX8" fmla="*/ 1319554 w 1319554"/>
              <a:gd name="connsiteY8" fmla="*/ 1139307 h 1238539"/>
              <a:gd name="connsiteX9" fmla="*/ 1202223 w 1319554"/>
              <a:gd name="connsiteY9" fmla="*/ 1238539 h 1238539"/>
              <a:gd name="connsiteX10" fmla="*/ 764361 w 1319554"/>
              <a:gd name="connsiteY10" fmla="*/ 720812 h 1238539"/>
              <a:gd name="connsiteX11" fmla="*/ 242333 w 1319554"/>
              <a:gd name="connsiteY11" fmla="*/ 1153537 h 1238539"/>
              <a:gd name="connsiteX12" fmla="*/ 0 w 1319554"/>
              <a:gd name="connsiteY12" fmla="*/ 861194 h 1238539"/>
              <a:gd name="connsiteX13" fmla="*/ 519140 w 1319554"/>
              <a:gd name="connsiteY13" fmla="*/ 430863 h 12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54" h="1238539">
                <a:moveTo>
                  <a:pt x="154743" y="0"/>
                </a:moveTo>
                <a:lnTo>
                  <a:pt x="652060" y="0"/>
                </a:lnTo>
                <a:lnTo>
                  <a:pt x="811497" y="188518"/>
                </a:lnTo>
                <a:lnTo>
                  <a:pt x="1038919" y="0"/>
                </a:lnTo>
                <a:lnTo>
                  <a:pt x="1319554" y="0"/>
                </a:lnTo>
                <a:lnTo>
                  <a:pt x="1319554" y="260594"/>
                </a:lnTo>
                <a:lnTo>
                  <a:pt x="1056718" y="478467"/>
                </a:lnTo>
                <a:lnTo>
                  <a:pt x="1319554" y="789244"/>
                </a:lnTo>
                <a:lnTo>
                  <a:pt x="1319554" y="1139307"/>
                </a:lnTo>
                <a:lnTo>
                  <a:pt x="1202223" y="1238539"/>
                </a:lnTo>
                <a:lnTo>
                  <a:pt x="764361" y="720812"/>
                </a:lnTo>
                <a:lnTo>
                  <a:pt x="242333" y="1153537"/>
                </a:lnTo>
                <a:lnTo>
                  <a:pt x="0" y="861194"/>
                </a:lnTo>
                <a:lnTo>
                  <a:pt x="519140" y="43086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1" name="Hình tự do: Hình 20">
            <a:extLst>
              <a:ext uri="{FF2B5EF4-FFF2-40B4-BE49-F238E27FC236}">
                <a16:creationId xmlns:a16="http://schemas.microsoft.com/office/drawing/2014/main" id="{BA305EAD-BB01-4B0C-A79E-2FBF6E3F66EB}"/>
              </a:ext>
            </a:extLst>
          </p:cNvPr>
          <p:cNvSpPr/>
          <p:nvPr/>
        </p:nvSpPr>
        <p:spPr>
          <a:xfrm>
            <a:off x="11455928" y="1"/>
            <a:ext cx="736072" cy="690880"/>
          </a:xfrm>
          <a:custGeom>
            <a:avLst/>
            <a:gdLst>
              <a:gd name="connsiteX0" fmla="*/ 154743 w 1319554"/>
              <a:gd name="connsiteY0" fmla="*/ 0 h 1238539"/>
              <a:gd name="connsiteX1" fmla="*/ 652060 w 1319554"/>
              <a:gd name="connsiteY1" fmla="*/ 0 h 1238539"/>
              <a:gd name="connsiteX2" fmla="*/ 811497 w 1319554"/>
              <a:gd name="connsiteY2" fmla="*/ 188518 h 1238539"/>
              <a:gd name="connsiteX3" fmla="*/ 1038919 w 1319554"/>
              <a:gd name="connsiteY3" fmla="*/ 0 h 1238539"/>
              <a:gd name="connsiteX4" fmla="*/ 1319554 w 1319554"/>
              <a:gd name="connsiteY4" fmla="*/ 0 h 1238539"/>
              <a:gd name="connsiteX5" fmla="*/ 1319554 w 1319554"/>
              <a:gd name="connsiteY5" fmla="*/ 260594 h 1238539"/>
              <a:gd name="connsiteX6" fmla="*/ 1056718 w 1319554"/>
              <a:gd name="connsiteY6" fmla="*/ 478467 h 1238539"/>
              <a:gd name="connsiteX7" fmla="*/ 1319554 w 1319554"/>
              <a:gd name="connsiteY7" fmla="*/ 789244 h 1238539"/>
              <a:gd name="connsiteX8" fmla="*/ 1319554 w 1319554"/>
              <a:gd name="connsiteY8" fmla="*/ 1139307 h 1238539"/>
              <a:gd name="connsiteX9" fmla="*/ 1202223 w 1319554"/>
              <a:gd name="connsiteY9" fmla="*/ 1238539 h 1238539"/>
              <a:gd name="connsiteX10" fmla="*/ 764361 w 1319554"/>
              <a:gd name="connsiteY10" fmla="*/ 720812 h 1238539"/>
              <a:gd name="connsiteX11" fmla="*/ 242333 w 1319554"/>
              <a:gd name="connsiteY11" fmla="*/ 1153537 h 1238539"/>
              <a:gd name="connsiteX12" fmla="*/ 0 w 1319554"/>
              <a:gd name="connsiteY12" fmla="*/ 861194 h 1238539"/>
              <a:gd name="connsiteX13" fmla="*/ 519140 w 1319554"/>
              <a:gd name="connsiteY13" fmla="*/ 430863 h 12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54" h="1238539">
                <a:moveTo>
                  <a:pt x="154743" y="0"/>
                </a:moveTo>
                <a:lnTo>
                  <a:pt x="652060" y="0"/>
                </a:lnTo>
                <a:lnTo>
                  <a:pt x="811497" y="188518"/>
                </a:lnTo>
                <a:lnTo>
                  <a:pt x="1038919" y="0"/>
                </a:lnTo>
                <a:lnTo>
                  <a:pt x="1319554" y="0"/>
                </a:lnTo>
                <a:lnTo>
                  <a:pt x="1319554" y="260594"/>
                </a:lnTo>
                <a:lnTo>
                  <a:pt x="1056718" y="478467"/>
                </a:lnTo>
                <a:lnTo>
                  <a:pt x="1319554" y="789244"/>
                </a:lnTo>
                <a:lnTo>
                  <a:pt x="1319554" y="1139307"/>
                </a:lnTo>
                <a:lnTo>
                  <a:pt x="1202223" y="1238539"/>
                </a:lnTo>
                <a:lnTo>
                  <a:pt x="764361" y="720812"/>
                </a:lnTo>
                <a:lnTo>
                  <a:pt x="242333" y="1153537"/>
                </a:lnTo>
                <a:lnTo>
                  <a:pt x="0" y="861194"/>
                </a:lnTo>
                <a:lnTo>
                  <a:pt x="519140" y="430863"/>
                </a:lnTo>
                <a:close/>
              </a:path>
            </a:pathLst>
          </a:custGeom>
          <a:solidFill>
            <a:srgbClr val="292B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5" name="Hình Bầu dục 24">
            <a:extLst>
              <a:ext uri="{FF2B5EF4-FFF2-40B4-BE49-F238E27FC236}">
                <a16:creationId xmlns:a16="http://schemas.microsoft.com/office/drawing/2014/main" id="{5599697C-7D45-4A3E-BCA4-D133E6E9949A}"/>
              </a:ext>
            </a:extLst>
          </p:cNvPr>
          <p:cNvSpPr/>
          <p:nvPr/>
        </p:nvSpPr>
        <p:spPr>
          <a:xfrm>
            <a:off x="5218950" y="5463318"/>
            <a:ext cx="914400" cy="914400"/>
          </a:xfrm>
          <a:prstGeom prst="ellipse">
            <a:avLst/>
          </a:prstGeom>
          <a:blipFill>
            <a:blip r:embed="rId5"/>
            <a:stretch>
              <a:fillRect/>
            </a:stretch>
          </a:blip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Hộp Văn bản 25">
            <a:extLst>
              <a:ext uri="{FF2B5EF4-FFF2-40B4-BE49-F238E27FC236}">
                <a16:creationId xmlns:a16="http://schemas.microsoft.com/office/drawing/2014/main" id="{B4FF001D-6222-4313-8BCF-005A3896EF9C}"/>
              </a:ext>
            </a:extLst>
          </p:cNvPr>
          <p:cNvSpPr txBox="1"/>
          <p:nvPr/>
        </p:nvSpPr>
        <p:spPr>
          <a:xfrm>
            <a:off x="6529590" y="5642826"/>
            <a:ext cx="5540489" cy="400110"/>
          </a:xfrm>
          <a:prstGeom prst="rect">
            <a:avLst/>
          </a:prstGeom>
          <a:noFill/>
        </p:spPr>
        <p:txBody>
          <a:bodyPr wrap="square" rtlCol="0">
            <a:spAutoFit/>
          </a:bodyPr>
          <a:lstStyle/>
          <a:p>
            <a:r>
              <a:rPr lang="vi-VN" sz="2000"/>
              <a:t>Truy suất dữ liệu với các câu lệnh select,…</a:t>
            </a:r>
          </a:p>
        </p:txBody>
      </p:sp>
      <p:sp>
        <p:nvSpPr>
          <p:cNvPr id="27" name="Hộp Văn bản 26">
            <a:extLst>
              <a:ext uri="{FF2B5EF4-FFF2-40B4-BE49-F238E27FC236}">
                <a16:creationId xmlns:a16="http://schemas.microsoft.com/office/drawing/2014/main" id="{D5636A40-DAE6-47C7-BD03-45A893E83B96}"/>
              </a:ext>
            </a:extLst>
          </p:cNvPr>
          <p:cNvSpPr txBox="1"/>
          <p:nvPr/>
        </p:nvSpPr>
        <p:spPr>
          <a:xfrm>
            <a:off x="7861846" y="4957304"/>
            <a:ext cx="902811" cy="1631216"/>
          </a:xfrm>
          <a:prstGeom prst="rect">
            <a:avLst/>
          </a:prstGeom>
          <a:noFill/>
        </p:spPr>
        <p:txBody>
          <a:bodyPr wrap="none" rtlCol="0">
            <a:spAutoFit/>
          </a:bodyPr>
          <a:lstStyle/>
          <a:p>
            <a:r>
              <a:rPr lang="en-US" sz="10000" b="1">
                <a:solidFill>
                  <a:srgbClr val="0070C0">
                    <a:alpha val="25000"/>
                  </a:srgbClr>
                </a:solidFill>
              </a:rPr>
              <a:t>4</a:t>
            </a:r>
            <a:endParaRPr lang="vi-VN" sz="10000" b="1">
              <a:solidFill>
                <a:srgbClr val="0070C0">
                  <a:alpha val="25000"/>
                </a:srgbClr>
              </a:solidFill>
            </a:endParaRPr>
          </a:p>
        </p:txBody>
      </p:sp>
    </p:spTree>
    <p:extLst>
      <p:ext uri="{BB962C8B-B14F-4D97-AF65-F5344CB8AC3E}">
        <p14:creationId xmlns:p14="http://schemas.microsoft.com/office/powerpoint/2010/main" val="1760959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3" grpId="0"/>
      <p:bldP spid="14" grpId="0"/>
      <p:bldP spid="15" grpId="0"/>
      <p:bldP spid="17" grpId="0"/>
      <p:bldP spid="18" grpId="0"/>
      <p:bldP spid="19" grpId="0"/>
      <p:bldP spid="25" grpId="0" animBg="1"/>
      <p:bldP spid="26"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2B2A"/>
        </a:solidFill>
        <a:effectLst/>
      </p:bgPr>
    </p:bg>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0D8BCB1E-16F7-4397-8280-6A59C848F669}"/>
              </a:ext>
            </a:extLst>
          </p:cNvPr>
          <p:cNvSpPr/>
          <p:nvPr/>
        </p:nvSpPr>
        <p:spPr>
          <a:xfrm>
            <a:off x="953219" y="536185"/>
            <a:ext cx="10285562" cy="578562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Lục giác 2">
            <a:extLst>
              <a:ext uri="{FF2B5EF4-FFF2-40B4-BE49-F238E27FC236}">
                <a16:creationId xmlns:a16="http://schemas.microsoft.com/office/drawing/2014/main" id="{A602464A-129C-4F1F-93AB-8772516E2CC8}"/>
              </a:ext>
            </a:extLst>
          </p:cNvPr>
          <p:cNvSpPr/>
          <p:nvPr/>
        </p:nvSpPr>
        <p:spPr>
          <a:xfrm>
            <a:off x="2159118" y="108681"/>
            <a:ext cx="8165982" cy="6640637"/>
          </a:xfrm>
          <a:prstGeom prst="hexagon">
            <a:avLst>
              <a:gd name="adj" fmla="val 33844"/>
              <a:gd name="vf" fmla="val 115470"/>
            </a:avLst>
          </a:prstGeom>
          <a:blipFill dpi="0" rotWithShape="1">
            <a:blip r:embed="rId2">
              <a:alphaModFix amt="1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Dấu Nhân 4">
            <a:extLst>
              <a:ext uri="{FF2B5EF4-FFF2-40B4-BE49-F238E27FC236}">
                <a16:creationId xmlns:a16="http://schemas.microsoft.com/office/drawing/2014/main" id="{0C399388-96E7-4DDB-BBA7-3DDCC537C12F}"/>
              </a:ext>
            </a:extLst>
          </p:cNvPr>
          <p:cNvSpPr/>
          <p:nvPr/>
        </p:nvSpPr>
        <p:spPr>
          <a:xfrm rot="303633">
            <a:off x="319443" y="614292"/>
            <a:ext cx="1851987" cy="1833780"/>
          </a:xfrm>
          <a:prstGeom prst="mathMultiply">
            <a:avLst>
              <a:gd name="adj1" fmla="val 16280"/>
            </a:avLst>
          </a:prstGeom>
          <a:solidFill>
            <a:srgbClr val="F6F8F7"/>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292B2A"/>
              </a:solidFill>
            </a:endParaRPr>
          </a:p>
        </p:txBody>
      </p:sp>
      <p:sp>
        <p:nvSpPr>
          <p:cNvPr id="6" name="Dấu Nhân 5">
            <a:extLst>
              <a:ext uri="{FF2B5EF4-FFF2-40B4-BE49-F238E27FC236}">
                <a16:creationId xmlns:a16="http://schemas.microsoft.com/office/drawing/2014/main" id="{06C9E73F-9C2A-45F1-94DF-8C7336DA684B}"/>
              </a:ext>
            </a:extLst>
          </p:cNvPr>
          <p:cNvSpPr/>
          <p:nvPr/>
        </p:nvSpPr>
        <p:spPr>
          <a:xfrm rot="303633">
            <a:off x="1102742" y="292594"/>
            <a:ext cx="1199785" cy="1187989"/>
          </a:xfrm>
          <a:prstGeom prst="mathMultiply">
            <a:avLst>
              <a:gd name="adj1" fmla="val 19284"/>
            </a:avLst>
          </a:prstGeom>
          <a:solidFill>
            <a:srgbClr val="0070C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Dấu Nhân 6">
            <a:extLst>
              <a:ext uri="{FF2B5EF4-FFF2-40B4-BE49-F238E27FC236}">
                <a16:creationId xmlns:a16="http://schemas.microsoft.com/office/drawing/2014/main" id="{79FF0A23-442A-487A-8858-627711AA369D}"/>
              </a:ext>
            </a:extLst>
          </p:cNvPr>
          <p:cNvSpPr/>
          <p:nvPr/>
        </p:nvSpPr>
        <p:spPr>
          <a:xfrm rot="303633">
            <a:off x="1232217" y="735076"/>
            <a:ext cx="631537" cy="625328"/>
          </a:xfrm>
          <a:prstGeom prst="mathMultiply">
            <a:avLst>
              <a:gd name="adj1" fmla="val 18593"/>
            </a:avLst>
          </a:prstGeom>
          <a:solidFill>
            <a:srgbClr val="292B2A"/>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3898B606-7009-4DF0-A3BD-8CCF8DF3A825}"/>
              </a:ext>
            </a:extLst>
          </p:cNvPr>
          <p:cNvSpPr txBox="1"/>
          <p:nvPr/>
        </p:nvSpPr>
        <p:spPr>
          <a:xfrm>
            <a:off x="1159685" y="2799665"/>
            <a:ext cx="4107215" cy="923330"/>
          </a:xfrm>
          <a:prstGeom prst="rect">
            <a:avLst/>
          </a:prstGeom>
          <a:noFill/>
        </p:spPr>
        <p:txBody>
          <a:bodyPr wrap="none" rtlCol="0">
            <a:spAutoFit/>
          </a:bodyPr>
          <a:lstStyle/>
          <a:p>
            <a:pPr algn="ctr"/>
            <a:r>
              <a:rPr lang="en-US" sz="5400" b="1">
                <a:solidFill>
                  <a:srgbClr val="F6F8F7"/>
                </a:solidFill>
                <a:effectLst>
                  <a:outerShdw blurRad="38100" dist="38100" dir="2700000" algn="tl">
                    <a:srgbClr val="000000">
                      <a:alpha val="43137"/>
                    </a:srgbClr>
                  </a:outerShdw>
                </a:effectLst>
              </a:rPr>
              <a:t>NGÔN NGỮ</a:t>
            </a:r>
            <a:endParaRPr lang="vi-VN" sz="5400" b="1">
              <a:solidFill>
                <a:srgbClr val="F6F8F7"/>
              </a:solidFill>
              <a:effectLst>
                <a:outerShdw blurRad="38100" dist="38100" dir="2700000" algn="tl">
                  <a:srgbClr val="000000">
                    <a:alpha val="43137"/>
                  </a:srgbClr>
                </a:outerShdw>
              </a:effectLst>
            </a:endParaRPr>
          </a:p>
        </p:txBody>
      </p:sp>
      <p:sp>
        <p:nvSpPr>
          <p:cNvPr id="8" name="Hộp Văn bản 7">
            <a:extLst>
              <a:ext uri="{FF2B5EF4-FFF2-40B4-BE49-F238E27FC236}">
                <a16:creationId xmlns:a16="http://schemas.microsoft.com/office/drawing/2014/main" id="{3FF0D1EB-B346-4E66-88DD-C971B0617C76}"/>
              </a:ext>
            </a:extLst>
          </p:cNvPr>
          <p:cNvSpPr txBox="1"/>
          <p:nvPr/>
        </p:nvSpPr>
        <p:spPr>
          <a:xfrm>
            <a:off x="5266900" y="1977419"/>
            <a:ext cx="6059672" cy="2215991"/>
          </a:xfrm>
          <a:prstGeom prst="rect">
            <a:avLst/>
          </a:prstGeom>
          <a:noFill/>
        </p:spPr>
        <p:txBody>
          <a:bodyPr wrap="none" rtlCol="0">
            <a:spAutoFit/>
          </a:bodyPr>
          <a:lstStyle/>
          <a:p>
            <a:r>
              <a:rPr lang="en-US" sz="13800" b="1">
                <a:solidFill>
                  <a:srgbClr val="00B0F0"/>
                </a:solidFill>
                <a:effectLst>
                  <a:outerShdw blurRad="50800" dist="38100" dir="2700000" algn="tl" rotWithShape="0">
                    <a:prstClr val="black">
                      <a:alpha val="40000"/>
                    </a:prstClr>
                  </a:outerShdw>
                </a:effectLst>
              </a:rPr>
              <a:t>MYSQL</a:t>
            </a:r>
            <a:endParaRPr lang="vi-VN" sz="13800" b="1">
              <a:solidFill>
                <a:srgbClr val="00B0F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44457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0D8BCB1E-16F7-4397-8280-6A59C848F669}"/>
              </a:ext>
            </a:extLst>
          </p:cNvPr>
          <p:cNvSpPr/>
          <p:nvPr/>
        </p:nvSpPr>
        <p:spPr>
          <a:xfrm>
            <a:off x="953219" y="536185"/>
            <a:ext cx="10285562" cy="5785629"/>
          </a:xfrm>
          <a:prstGeom prst="rect">
            <a:avLst/>
          </a:prstGeom>
          <a:solidFill>
            <a:srgbClr val="292B2A">
              <a:alpha val="0"/>
            </a:srgb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Lục giác 2">
            <a:extLst>
              <a:ext uri="{FF2B5EF4-FFF2-40B4-BE49-F238E27FC236}">
                <a16:creationId xmlns:a16="http://schemas.microsoft.com/office/drawing/2014/main" id="{A602464A-129C-4F1F-93AB-8772516E2CC8}"/>
              </a:ext>
            </a:extLst>
          </p:cNvPr>
          <p:cNvSpPr/>
          <p:nvPr/>
        </p:nvSpPr>
        <p:spPr>
          <a:xfrm>
            <a:off x="2159118" y="108681"/>
            <a:ext cx="8165982" cy="6640637"/>
          </a:xfrm>
          <a:prstGeom prst="hexagon">
            <a:avLst>
              <a:gd name="adj" fmla="val 33844"/>
              <a:gd name="vf" fmla="val 115470"/>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Dấu Nhân 4">
            <a:extLst>
              <a:ext uri="{FF2B5EF4-FFF2-40B4-BE49-F238E27FC236}">
                <a16:creationId xmlns:a16="http://schemas.microsoft.com/office/drawing/2014/main" id="{0C399388-96E7-4DDB-BBA7-3DDCC537C12F}"/>
              </a:ext>
            </a:extLst>
          </p:cNvPr>
          <p:cNvSpPr/>
          <p:nvPr/>
        </p:nvSpPr>
        <p:spPr>
          <a:xfrm rot="5674360" flipH="1">
            <a:off x="9801282" y="373042"/>
            <a:ext cx="1851987" cy="1833780"/>
          </a:xfrm>
          <a:prstGeom prst="mathMultiply">
            <a:avLst>
              <a:gd name="adj1" fmla="val 16280"/>
            </a:avLst>
          </a:prstGeom>
          <a:solidFill>
            <a:srgbClr val="F6F8F7"/>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292B2A"/>
              </a:solidFill>
            </a:endParaRPr>
          </a:p>
        </p:txBody>
      </p:sp>
      <p:sp>
        <p:nvSpPr>
          <p:cNvPr id="6" name="Dấu Nhân 5">
            <a:extLst>
              <a:ext uri="{FF2B5EF4-FFF2-40B4-BE49-F238E27FC236}">
                <a16:creationId xmlns:a16="http://schemas.microsoft.com/office/drawing/2014/main" id="{06C9E73F-9C2A-45F1-94DF-8C7336DA684B}"/>
              </a:ext>
            </a:extLst>
          </p:cNvPr>
          <p:cNvSpPr/>
          <p:nvPr/>
        </p:nvSpPr>
        <p:spPr>
          <a:xfrm rot="5674360" flipH="1">
            <a:off x="10584581" y="51344"/>
            <a:ext cx="1199785" cy="1187989"/>
          </a:xfrm>
          <a:prstGeom prst="mathMultiply">
            <a:avLst>
              <a:gd name="adj1" fmla="val 19284"/>
            </a:avLst>
          </a:prstGeom>
          <a:solidFill>
            <a:srgbClr val="0070C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Dấu Nhân 6">
            <a:extLst>
              <a:ext uri="{FF2B5EF4-FFF2-40B4-BE49-F238E27FC236}">
                <a16:creationId xmlns:a16="http://schemas.microsoft.com/office/drawing/2014/main" id="{79FF0A23-442A-487A-8858-627711AA369D}"/>
              </a:ext>
            </a:extLst>
          </p:cNvPr>
          <p:cNvSpPr/>
          <p:nvPr/>
        </p:nvSpPr>
        <p:spPr>
          <a:xfrm rot="5674360" flipH="1">
            <a:off x="10714056" y="493826"/>
            <a:ext cx="631537" cy="625328"/>
          </a:xfrm>
          <a:prstGeom prst="mathMultiply">
            <a:avLst>
              <a:gd name="adj1" fmla="val 18593"/>
            </a:avLst>
          </a:prstGeom>
          <a:solidFill>
            <a:srgbClr val="292B2A"/>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3898B606-7009-4DF0-A3BD-8CCF8DF3A825}"/>
              </a:ext>
            </a:extLst>
          </p:cNvPr>
          <p:cNvSpPr txBox="1"/>
          <p:nvPr/>
        </p:nvSpPr>
        <p:spPr>
          <a:xfrm>
            <a:off x="1155534" y="1289932"/>
            <a:ext cx="2159566" cy="523220"/>
          </a:xfrm>
          <a:prstGeom prst="rect">
            <a:avLst/>
          </a:prstGeom>
          <a:noFill/>
        </p:spPr>
        <p:txBody>
          <a:bodyPr wrap="none" rtlCol="0">
            <a:spAutoFit/>
          </a:bodyPr>
          <a:lstStyle/>
          <a:p>
            <a:pPr algn="ctr"/>
            <a:r>
              <a:rPr lang="en-US" sz="2800" b="1">
                <a:ln w="0"/>
                <a:solidFill>
                  <a:srgbClr val="0070C0"/>
                </a:solidFill>
                <a:effectLst>
                  <a:outerShdw blurRad="38100" dist="38100" dir="2700000" algn="tl">
                    <a:srgbClr val="000000">
                      <a:alpha val="43137"/>
                    </a:srgbClr>
                  </a:outerShdw>
                </a:effectLst>
              </a:rPr>
              <a:t>Định nghĩa:</a:t>
            </a:r>
            <a:endParaRPr lang="vi-VN" sz="2800" b="1">
              <a:ln w="0"/>
              <a:solidFill>
                <a:srgbClr val="0070C0"/>
              </a:solidFill>
              <a:effectLst>
                <a:outerShdw blurRad="38100" dist="38100" dir="2700000" algn="tl">
                  <a:srgbClr val="000000">
                    <a:alpha val="43137"/>
                  </a:srgbClr>
                </a:outerShdw>
              </a:effectLst>
            </a:endParaRPr>
          </a:p>
        </p:txBody>
      </p:sp>
      <p:sp>
        <p:nvSpPr>
          <p:cNvPr id="9" name="Hộp Văn bản 8">
            <a:extLst>
              <a:ext uri="{FF2B5EF4-FFF2-40B4-BE49-F238E27FC236}">
                <a16:creationId xmlns:a16="http://schemas.microsoft.com/office/drawing/2014/main" id="{871B52D7-147D-4E41-BD86-98A1406D0F39}"/>
              </a:ext>
            </a:extLst>
          </p:cNvPr>
          <p:cNvSpPr txBox="1"/>
          <p:nvPr/>
        </p:nvSpPr>
        <p:spPr>
          <a:xfrm>
            <a:off x="1299978" y="2106430"/>
            <a:ext cx="8924925" cy="3337965"/>
          </a:xfrm>
          <a:prstGeom prst="rect">
            <a:avLst/>
          </a:prstGeom>
          <a:noFill/>
          <a:effectLst/>
        </p:spPr>
        <p:txBody>
          <a:bodyPr wrap="square" rtlCol="0">
            <a:spAutoFit/>
          </a:bodyPr>
          <a:lstStyle/>
          <a:p>
            <a:pPr marL="285750" indent="-285750">
              <a:lnSpc>
                <a:spcPct val="150000"/>
              </a:lnSpc>
              <a:buFont typeface="Arial" panose="020B0604020202020204" pitchFamily="34" charset="0"/>
              <a:buChar char="•"/>
            </a:pPr>
            <a:r>
              <a:rPr lang="vi-VN" sz="2400">
                <a:solidFill>
                  <a:srgbClr val="292B2A"/>
                </a:solidFill>
                <a:effectLst>
                  <a:outerShdw blurRad="38100" dist="38100" dir="2700000" algn="tl">
                    <a:srgbClr val="000000">
                      <a:alpha val="43137"/>
                    </a:srgbClr>
                  </a:outerShdw>
                </a:effectLst>
              </a:rPr>
              <a:t>Là ngôn ngữ dễ học dễ nhớ, cấu trúc đơn giản</a:t>
            </a:r>
          </a:p>
          <a:p>
            <a:pPr marL="285750" indent="-285750">
              <a:lnSpc>
                <a:spcPct val="150000"/>
              </a:lnSpc>
              <a:buFont typeface="Arial" panose="020B0604020202020204" pitchFamily="34" charset="0"/>
              <a:buChar char="•"/>
            </a:pPr>
            <a:r>
              <a:rPr lang="en-US" sz="2400">
                <a:solidFill>
                  <a:srgbClr val="292B2A"/>
                </a:solidFill>
                <a:effectLst>
                  <a:outerShdw blurRad="38100" dist="38100" dir="2700000" algn="tl">
                    <a:srgbClr val="000000">
                      <a:alpha val="43137"/>
                    </a:srgbClr>
                  </a:outerShdw>
                </a:effectLst>
              </a:rPr>
              <a:t>M</a:t>
            </a:r>
            <a:r>
              <a:rPr lang="vi-VN" sz="2400">
                <a:solidFill>
                  <a:srgbClr val="292B2A"/>
                </a:solidFill>
                <a:effectLst>
                  <a:outerShdw blurRad="38100" dist="38100" dir="2700000" algn="tl">
                    <a:srgbClr val="000000">
                      <a:alpha val="43137"/>
                    </a:srgbClr>
                  </a:outerShdw>
                </a:effectLst>
              </a:rPr>
              <a:t>ySQL không phân biệt chữ hoa và thường</a:t>
            </a:r>
          </a:p>
          <a:p>
            <a:pPr>
              <a:lnSpc>
                <a:spcPct val="150000"/>
              </a:lnSpc>
            </a:pPr>
            <a:r>
              <a:rPr lang="en-US" sz="2400">
                <a:solidFill>
                  <a:srgbClr val="292B2A"/>
                </a:solidFill>
                <a:effectLst>
                  <a:outerShdw blurRad="38100" dist="38100" dir="2700000" algn="tl">
                    <a:srgbClr val="000000">
                      <a:alpha val="43137"/>
                    </a:srgbClr>
                  </a:outerShdw>
                </a:effectLst>
              </a:rPr>
              <a:t>	</a:t>
            </a:r>
            <a:r>
              <a:rPr lang="vi-VN" sz="2400">
                <a:solidFill>
                  <a:srgbClr val="292B2A"/>
                </a:solidFill>
                <a:effectLst>
                  <a:outerShdw blurRad="38100" dist="38100" dir="2700000" algn="tl">
                    <a:srgbClr val="000000">
                      <a:alpha val="43137"/>
                    </a:srgbClr>
                  </a:outerShdw>
                </a:effectLst>
              </a:rPr>
              <a:t>VD: khach_hang và KHACH_HANG là như nhau</a:t>
            </a:r>
          </a:p>
          <a:p>
            <a:pPr marL="285750" indent="-285750">
              <a:lnSpc>
                <a:spcPct val="150000"/>
              </a:lnSpc>
              <a:buFont typeface="Arial" panose="020B0604020202020204" pitchFamily="34" charset="0"/>
              <a:buChar char="•"/>
            </a:pPr>
            <a:r>
              <a:rPr lang="vi-VN" sz="2400">
                <a:solidFill>
                  <a:srgbClr val="292B2A"/>
                </a:solidFill>
                <a:effectLst>
                  <a:outerShdw blurRad="38100" dist="38100" dir="2700000" algn="tl">
                    <a:srgbClr val="000000">
                      <a:alpha val="43137"/>
                    </a:srgbClr>
                  </a:outerShdw>
                </a:effectLst>
              </a:rPr>
              <a:t>Các câu lệnh giống nhau cho các RDBMS, về mySQL thì</a:t>
            </a:r>
            <a:r>
              <a:rPr lang="en-US" sz="2400">
                <a:solidFill>
                  <a:srgbClr val="292B2A"/>
                </a:solidFill>
                <a:effectLst>
                  <a:outerShdw blurRad="38100" dist="38100" dir="2700000" algn="tl">
                    <a:srgbClr val="000000">
                      <a:alpha val="43137"/>
                    </a:srgbClr>
                  </a:outerShdw>
                </a:effectLst>
              </a:rPr>
              <a:t> </a:t>
            </a:r>
            <a:r>
              <a:rPr lang="vi-VN" sz="2400">
                <a:solidFill>
                  <a:srgbClr val="292B2A"/>
                </a:solidFill>
                <a:effectLst>
                  <a:outerShdw blurRad="38100" dist="38100" dir="2700000" algn="tl">
                    <a:srgbClr val="000000">
                      <a:alpha val="43137"/>
                    </a:srgbClr>
                  </a:outerShdw>
                </a:effectLst>
              </a:rPr>
              <a:t>có đôi chút</a:t>
            </a:r>
          </a:p>
          <a:p>
            <a:pPr>
              <a:lnSpc>
                <a:spcPct val="150000"/>
              </a:lnSpc>
            </a:pPr>
            <a:r>
              <a:rPr lang="vi-VN" sz="2400">
                <a:solidFill>
                  <a:srgbClr val="292B2A"/>
                </a:solidFill>
                <a:effectLst>
                  <a:outerShdw blurRad="38100" dist="38100" dir="2700000" algn="tl">
                    <a:srgbClr val="000000">
                      <a:alpha val="43137"/>
                    </a:srgbClr>
                  </a:outerShdw>
                </a:effectLst>
              </a:rPr>
              <a:t>khác so với các loại RDBMS khác ( ngôn ngữ khác )</a:t>
            </a:r>
          </a:p>
        </p:txBody>
      </p:sp>
    </p:spTree>
    <p:extLst>
      <p:ext uri="{BB962C8B-B14F-4D97-AF65-F5344CB8AC3E}">
        <p14:creationId xmlns:p14="http://schemas.microsoft.com/office/powerpoint/2010/main" val="1893399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63AE6330-18F3-43E0-88C1-CB8079E2E305}"/>
              </a:ext>
            </a:extLst>
          </p:cNvPr>
          <p:cNvSpPr/>
          <p:nvPr/>
        </p:nvSpPr>
        <p:spPr>
          <a:xfrm>
            <a:off x="1300162" y="941270"/>
            <a:ext cx="9591675" cy="51737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2C987A80-9A14-49C2-8D80-D7F2350B09B2}"/>
              </a:ext>
            </a:extLst>
          </p:cNvPr>
          <p:cNvSpPr/>
          <p:nvPr/>
        </p:nvSpPr>
        <p:spPr>
          <a:xfrm>
            <a:off x="1731317" y="941270"/>
            <a:ext cx="3743325" cy="7827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CÁC LỆNH CẦN THIẾT</a:t>
            </a:r>
            <a:endParaRPr lang="vi-VN" sz="2400" b="1"/>
          </a:p>
        </p:txBody>
      </p:sp>
      <p:sp>
        <p:nvSpPr>
          <p:cNvPr id="6" name="Lục giác 5">
            <a:extLst>
              <a:ext uri="{FF2B5EF4-FFF2-40B4-BE49-F238E27FC236}">
                <a16:creationId xmlns:a16="http://schemas.microsoft.com/office/drawing/2014/main" id="{E46C1625-BB38-42BB-B22C-0789B0BC333C}"/>
              </a:ext>
            </a:extLst>
          </p:cNvPr>
          <p:cNvSpPr/>
          <p:nvPr/>
        </p:nvSpPr>
        <p:spPr>
          <a:xfrm>
            <a:off x="337610" y="158515"/>
            <a:ext cx="1925105" cy="1565510"/>
          </a:xfrm>
          <a:prstGeom prst="hexagon">
            <a:avLst>
              <a:gd name="adj" fmla="val 33844"/>
              <a:gd name="vf" fmla="val 115470"/>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E130BE24-93BC-4816-86BF-C9A9678A737B}"/>
              </a:ext>
            </a:extLst>
          </p:cNvPr>
          <p:cNvSpPr txBox="1"/>
          <p:nvPr/>
        </p:nvSpPr>
        <p:spPr>
          <a:xfrm>
            <a:off x="5905797" y="1145760"/>
            <a:ext cx="3222357" cy="461665"/>
          </a:xfrm>
          <a:prstGeom prst="rect">
            <a:avLst/>
          </a:prstGeom>
          <a:noFill/>
        </p:spPr>
        <p:txBody>
          <a:bodyPr wrap="none" rtlCol="0">
            <a:spAutoFit/>
          </a:bodyPr>
          <a:lstStyle/>
          <a:p>
            <a:r>
              <a:rPr lang="en-US" sz="2400">
                <a:solidFill>
                  <a:srgbClr val="0070C0"/>
                </a:solidFill>
              </a:rPr>
              <a:t>Lệnh MySQL quản trị</a:t>
            </a:r>
            <a:endParaRPr lang="vi-VN" sz="2400">
              <a:solidFill>
                <a:srgbClr val="0070C0"/>
              </a:solidFill>
            </a:endParaRPr>
          </a:p>
        </p:txBody>
      </p:sp>
      <p:sp>
        <p:nvSpPr>
          <p:cNvPr id="8" name="Hộp Văn bản 7">
            <a:extLst>
              <a:ext uri="{FF2B5EF4-FFF2-40B4-BE49-F238E27FC236}">
                <a16:creationId xmlns:a16="http://schemas.microsoft.com/office/drawing/2014/main" id="{E5A58419-DF6C-45A6-822F-EB5DA898D4B5}"/>
              </a:ext>
            </a:extLst>
          </p:cNvPr>
          <p:cNvSpPr txBox="1"/>
          <p:nvPr/>
        </p:nvSpPr>
        <p:spPr>
          <a:xfrm>
            <a:off x="1597967" y="1838325"/>
            <a:ext cx="8946505" cy="41885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b="1"/>
              <a:t>USE &lt;DATANAMESPACE&gt; </a:t>
            </a:r>
            <a:r>
              <a:rPr lang="vi-VN"/>
              <a:t>: </a:t>
            </a:r>
            <a:r>
              <a:rPr lang="en-US"/>
              <a:t>C</a:t>
            </a:r>
            <a:r>
              <a:rPr lang="vi-VN"/>
              <a:t>họn một cơ sở dữ liệu trong</a:t>
            </a:r>
            <a:r>
              <a:rPr lang="en-US"/>
              <a:t> </a:t>
            </a:r>
            <a:r>
              <a:rPr lang="vi-VN"/>
              <a:t>vùng làm việc MySQ</a:t>
            </a:r>
            <a:r>
              <a:rPr lang="en-US"/>
              <a:t>L</a:t>
            </a:r>
            <a:r>
              <a:rPr lang="vi-VN"/>
              <a:t> SHOW DATABASE</a:t>
            </a:r>
            <a:r>
              <a:rPr lang="en-US"/>
              <a:t>:</a:t>
            </a:r>
            <a:r>
              <a:rPr lang="vi-VN"/>
              <a:t> </a:t>
            </a:r>
            <a:r>
              <a:rPr lang="en-US"/>
              <a:t>H</a:t>
            </a:r>
            <a:r>
              <a:rPr lang="vi-VN"/>
              <a:t>iển thị danh sách cơ sở dữ liệu mà MySQL</a:t>
            </a:r>
            <a:r>
              <a:rPr lang="en-US"/>
              <a:t> </a:t>
            </a:r>
            <a:r>
              <a:rPr lang="vi-VN"/>
              <a:t>DBMS có thể truy cập.</a:t>
            </a:r>
          </a:p>
          <a:p>
            <a:pPr marL="285750" indent="-285750">
              <a:lnSpc>
                <a:spcPct val="150000"/>
              </a:lnSpc>
              <a:buFont typeface="Arial" panose="020B0604020202020204" pitchFamily="34" charset="0"/>
              <a:buChar char="•"/>
            </a:pPr>
            <a:r>
              <a:rPr lang="vi-VN" b="1"/>
              <a:t>SHOW TABLES</a:t>
            </a:r>
            <a:r>
              <a:rPr lang="en-US"/>
              <a:t>:</a:t>
            </a:r>
            <a:r>
              <a:rPr lang="vi-VN"/>
              <a:t> hiển thị các bảng cơ sở dữ</a:t>
            </a:r>
            <a:r>
              <a:rPr lang="en-US"/>
              <a:t> liệu</a:t>
            </a:r>
            <a:endParaRPr lang="vi-VN"/>
          </a:p>
          <a:p>
            <a:pPr marL="285750" indent="-285750">
              <a:lnSpc>
                <a:spcPct val="150000"/>
              </a:lnSpc>
              <a:buFont typeface="Arial" panose="020B0604020202020204" pitchFamily="34" charset="0"/>
              <a:buChar char="•"/>
            </a:pPr>
            <a:r>
              <a:rPr lang="vi-VN" b="1"/>
              <a:t>SHOW COLUMNS FROM &lt;TÊN BẢNG &gt;</a:t>
            </a:r>
            <a:r>
              <a:rPr lang="vi-VN"/>
              <a:t>: Hiển thị các thuộc tính</a:t>
            </a:r>
            <a:r>
              <a:rPr lang="en-US"/>
              <a:t> </a:t>
            </a:r>
            <a:r>
              <a:rPr lang="vi-VN"/>
              <a:t>của bảng, loại thuộc tính, thông tin khoa</a:t>
            </a:r>
            <a:endParaRPr lang="en-US"/>
          </a:p>
          <a:p>
            <a:pPr marL="285750" indent="-285750">
              <a:lnSpc>
                <a:spcPct val="150000"/>
              </a:lnSpc>
              <a:buFont typeface="Arial" panose="020B0604020202020204" pitchFamily="34" charset="0"/>
              <a:buChar char="•"/>
            </a:pPr>
            <a:r>
              <a:rPr lang="vi-VN" b="1"/>
              <a:t>SHOW INDEX FROM &lt;TÊN BẢNG&gt; </a:t>
            </a:r>
            <a:r>
              <a:rPr lang="vi-VN"/>
              <a:t>: hiển thị thông tin về tất cả</a:t>
            </a:r>
            <a:r>
              <a:rPr lang="en-US"/>
              <a:t> </a:t>
            </a:r>
            <a:r>
              <a:rPr lang="vi-VN"/>
              <a:t>các chỉ mục của bảng, bao gồm cả Primary Key.</a:t>
            </a:r>
          </a:p>
          <a:p>
            <a:pPr marL="285750" indent="-285750">
              <a:lnSpc>
                <a:spcPct val="150000"/>
              </a:lnSpc>
              <a:buFont typeface="Arial" panose="020B0604020202020204" pitchFamily="34" charset="0"/>
              <a:buChar char="•"/>
            </a:pPr>
            <a:r>
              <a:rPr lang="vi-VN" b="1"/>
              <a:t>SHOW TABLE STATUS LIKE &lt;TÊN BẢNG&gt;</a:t>
            </a:r>
            <a:r>
              <a:rPr lang="vi-VN"/>
              <a:t>: hiển thị thông tin</a:t>
            </a:r>
            <a:r>
              <a:rPr lang="en-US"/>
              <a:t> </a:t>
            </a:r>
            <a:r>
              <a:rPr lang="vi-VN"/>
              <a:t>về hiệu suất và thống kê của hệ thống quản lý cơ sở dữ liệu MySQL. </a:t>
            </a:r>
          </a:p>
        </p:txBody>
      </p:sp>
    </p:spTree>
    <p:extLst>
      <p:ext uri="{BB962C8B-B14F-4D97-AF65-F5344CB8AC3E}">
        <p14:creationId xmlns:p14="http://schemas.microsoft.com/office/powerpoint/2010/main" val="2235036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63AE6330-18F3-43E0-88C1-CB8079E2E305}"/>
              </a:ext>
            </a:extLst>
          </p:cNvPr>
          <p:cNvSpPr/>
          <p:nvPr/>
        </p:nvSpPr>
        <p:spPr>
          <a:xfrm>
            <a:off x="1300162" y="941270"/>
            <a:ext cx="9591675" cy="51737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2C987A80-9A14-49C2-8D80-D7F2350B09B2}"/>
              </a:ext>
            </a:extLst>
          </p:cNvPr>
          <p:cNvSpPr/>
          <p:nvPr/>
        </p:nvSpPr>
        <p:spPr>
          <a:xfrm>
            <a:off x="1731317" y="941270"/>
            <a:ext cx="3743325" cy="7827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CÁC LỆNH CẦN THIẾT</a:t>
            </a:r>
            <a:endParaRPr lang="vi-VN" sz="2400" b="1"/>
          </a:p>
        </p:txBody>
      </p:sp>
      <p:sp>
        <p:nvSpPr>
          <p:cNvPr id="6" name="Lục giác 5">
            <a:extLst>
              <a:ext uri="{FF2B5EF4-FFF2-40B4-BE49-F238E27FC236}">
                <a16:creationId xmlns:a16="http://schemas.microsoft.com/office/drawing/2014/main" id="{E46C1625-BB38-42BB-B22C-0789B0BC333C}"/>
              </a:ext>
            </a:extLst>
          </p:cNvPr>
          <p:cNvSpPr/>
          <p:nvPr/>
        </p:nvSpPr>
        <p:spPr>
          <a:xfrm>
            <a:off x="337610" y="158515"/>
            <a:ext cx="1925105" cy="1565510"/>
          </a:xfrm>
          <a:prstGeom prst="hexagon">
            <a:avLst>
              <a:gd name="adj" fmla="val 33844"/>
              <a:gd name="vf" fmla="val 115470"/>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E130BE24-93BC-4816-86BF-C9A9678A737B}"/>
              </a:ext>
            </a:extLst>
          </p:cNvPr>
          <p:cNvSpPr txBox="1"/>
          <p:nvPr/>
        </p:nvSpPr>
        <p:spPr>
          <a:xfrm>
            <a:off x="5905797" y="1145760"/>
            <a:ext cx="3706464" cy="461665"/>
          </a:xfrm>
          <a:prstGeom prst="rect">
            <a:avLst/>
          </a:prstGeom>
          <a:noFill/>
        </p:spPr>
        <p:txBody>
          <a:bodyPr wrap="none" rtlCol="0">
            <a:spAutoFit/>
          </a:bodyPr>
          <a:lstStyle/>
          <a:p>
            <a:r>
              <a:rPr lang="en-US" sz="2400">
                <a:solidFill>
                  <a:srgbClr val="0070C0"/>
                </a:solidFill>
              </a:rPr>
              <a:t>Các kiểu dữ liệu MySQL</a:t>
            </a:r>
            <a:endParaRPr lang="vi-VN" sz="2400">
              <a:solidFill>
                <a:srgbClr val="0070C0"/>
              </a:solidFill>
            </a:endParaRPr>
          </a:p>
        </p:txBody>
      </p:sp>
      <p:sp>
        <p:nvSpPr>
          <p:cNvPr id="8" name="Hộp Văn bản 7">
            <a:extLst>
              <a:ext uri="{FF2B5EF4-FFF2-40B4-BE49-F238E27FC236}">
                <a16:creationId xmlns:a16="http://schemas.microsoft.com/office/drawing/2014/main" id="{E5A58419-DF6C-45A6-822F-EB5DA898D4B5}"/>
              </a:ext>
            </a:extLst>
          </p:cNvPr>
          <p:cNvSpPr txBox="1"/>
          <p:nvPr/>
        </p:nvSpPr>
        <p:spPr>
          <a:xfrm>
            <a:off x="1597967" y="1838325"/>
            <a:ext cx="8946505" cy="41885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a:t>Kiểu dữ liệu số</a:t>
            </a:r>
            <a:r>
              <a:rPr lang="en-US"/>
              <a:t>: </a:t>
            </a:r>
            <a:r>
              <a:rPr lang="vi-VN"/>
              <a:t>MySQL hỗ trợ tất cả các kiểu dữ liệu số ANSI SQL tiêu chuẩn, do đó, các định nghĩa này sẽ dễ nhận biết nếu bạn đến từ một hệ thống cơ sở dữ liệu khác.</a:t>
            </a:r>
            <a:endParaRPr lang="en-US"/>
          </a:p>
          <a:p>
            <a:pPr marL="285750" indent="-285750">
              <a:lnSpc>
                <a:spcPct val="150000"/>
              </a:lnSpc>
              <a:buFont typeface="Arial" panose="020B0604020202020204" pitchFamily="34" charset="0"/>
              <a:buChar char="•"/>
            </a:pPr>
            <a:r>
              <a:rPr lang="en-US" b="1"/>
              <a:t>Kiểu ngày và giờ:</a:t>
            </a:r>
          </a:p>
          <a:p>
            <a:pPr marL="742950" lvl="1" indent="-285750">
              <a:lnSpc>
                <a:spcPct val="150000"/>
              </a:lnSpc>
              <a:buFont typeface="Arial" panose="020B0604020202020204" pitchFamily="34" charset="0"/>
              <a:buChar char="•"/>
            </a:pPr>
            <a:r>
              <a:rPr lang="en-US"/>
              <a:t>DATE</a:t>
            </a:r>
          </a:p>
          <a:p>
            <a:pPr marL="742950" lvl="1" indent="-285750">
              <a:lnSpc>
                <a:spcPct val="150000"/>
              </a:lnSpc>
              <a:buFont typeface="Arial" panose="020B0604020202020204" pitchFamily="34" charset="0"/>
              <a:buChar char="•"/>
            </a:pPr>
            <a:r>
              <a:rPr lang="en-US"/>
              <a:t>DATETIME</a:t>
            </a:r>
          </a:p>
          <a:p>
            <a:pPr marL="742950" lvl="1" indent="-285750">
              <a:lnSpc>
                <a:spcPct val="150000"/>
              </a:lnSpc>
              <a:buFont typeface="Arial" panose="020B0604020202020204" pitchFamily="34" charset="0"/>
              <a:buChar char="•"/>
            </a:pPr>
            <a:r>
              <a:rPr lang="en-US"/>
              <a:t>TIMESTAMP</a:t>
            </a:r>
          </a:p>
          <a:p>
            <a:pPr marL="742950" lvl="1" indent="-285750">
              <a:lnSpc>
                <a:spcPct val="150000"/>
              </a:lnSpc>
              <a:buFont typeface="Arial" panose="020B0604020202020204" pitchFamily="34" charset="0"/>
              <a:buChar char="•"/>
            </a:pPr>
            <a:r>
              <a:rPr lang="en-US"/>
              <a:t>TIME</a:t>
            </a:r>
          </a:p>
          <a:p>
            <a:pPr marL="742950" lvl="1" indent="-285750">
              <a:lnSpc>
                <a:spcPct val="150000"/>
              </a:lnSpc>
              <a:buFont typeface="Arial" panose="020B0604020202020204" pitchFamily="34" charset="0"/>
              <a:buChar char="•"/>
            </a:pPr>
            <a:r>
              <a:rPr lang="en-US"/>
              <a:t>YEAR</a:t>
            </a:r>
          </a:p>
          <a:p>
            <a:pPr marL="285750" indent="-285750">
              <a:lnSpc>
                <a:spcPct val="150000"/>
              </a:lnSpc>
              <a:buFont typeface="Arial" panose="020B0604020202020204" pitchFamily="34" charset="0"/>
              <a:buChar char="•"/>
            </a:pPr>
            <a:r>
              <a:rPr lang="en-US" b="1"/>
              <a:t>Kiểu String</a:t>
            </a:r>
            <a:r>
              <a:rPr lang="en-US"/>
              <a:t>: </a:t>
            </a:r>
            <a:r>
              <a:rPr lang="vi-VN"/>
              <a:t>phần lớn dữ liệu của bạn sẽ được lưu trữ ở định dạng chuỗi.</a:t>
            </a:r>
            <a:endParaRPr lang="en-US"/>
          </a:p>
        </p:txBody>
      </p:sp>
    </p:spTree>
    <p:extLst>
      <p:ext uri="{BB962C8B-B14F-4D97-AF65-F5344CB8AC3E}">
        <p14:creationId xmlns:p14="http://schemas.microsoft.com/office/powerpoint/2010/main" val="3189916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63AE6330-18F3-43E0-88C1-CB8079E2E305}"/>
              </a:ext>
            </a:extLst>
          </p:cNvPr>
          <p:cNvSpPr/>
          <p:nvPr/>
        </p:nvSpPr>
        <p:spPr>
          <a:xfrm>
            <a:off x="1300162" y="941270"/>
            <a:ext cx="9591675" cy="51737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2C987A80-9A14-49C2-8D80-D7F2350B09B2}"/>
              </a:ext>
            </a:extLst>
          </p:cNvPr>
          <p:cNvSpPr/>
          <p:nvPr/>
        </p:nvSpPr>
        <p:spPr>
          <a:xfrm>
            <a:off x="1731317" y="941270"/>
            <a:ext cx="3743325" cy="7827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CÁC LỆNH CẦN THIẾT</a:t>
            </a:r>
            <a:endParaRPr lang="vi-VN" sz="2400" b="1"/>
          </a:p>
        </p:txBody>
      </p:sp>
      <p:sp>
        <p:nvSpPr>
          <p:cNvPr id="6" name="Lục giác 5">
            <a:extLst>
              <a:ext uri="{FF2B5EF4-FFF2-40B4-BE49-F238E27FC236}">
                <a16:creationId xmlns:a16="http://schemas.microsoft.com/office/drawing/2014/main" id="{E46C1625-BB38-42BB-B22C-0789B0BC333C}"/>
              </a:ext>
            </a:extLst>
          </p:cNvPr>
          <p:cNvSpPr/>
          <p:nvPr/>
        </p:nvSpPr>
        <p:spPr>
          <a:xfrm>
            <a:off x="337610" y="158515"/>
            <a:ext cx="1925105" cy="1565510"/>
          </a:xfrm>
          <a:prstGeom prst="hexagon">
            <a:avLst>
              <a:gd name="adj" fmla="val 33844"/>
              <a:gd name="vf" fmla="val 115470"/>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E130BE24-93BC-4816-86BF-C9A9678A737B}"/>
              </a:ext>
            </a:extLst>
          </p:cNvPr>
          <p:cNvSpPr txBox="1"/>
          <p:nvPr/>
        </p:nvSpPr>
        <p:spPr>
          <a:xfrm>
            <a:off x="5905797" y="1145760"/>
            <a:ext cx="4155305" cy="461665"/>
          </a:xfrm>
          <a:prstGeom prst="rect">
            <a:avLst/>
          </a:prstGeom>
          <a:noFill/>
        </p:spPr>
        <p:txBody>
          <a:bodyPr wrap="none" rtlCol="0">
            <a:spAutoFit/>
          </a:bodyPr>
          <a:lstStyle/>
          <a:p>
            <a:r>
              <a:rPr lang="vi-VN" sz="2400">
                <a:solidFill>
                  <a:srgbClr val="0070C0"/>
                </a:solidFill>
              </a:rPr>
              <a:t>Các loại lệnh cơ sở dữ liệu</a:t>
            </a:r>
          </a:p>
        </p:txBody>
      </p:sp>
      <p:sp>
        <p:nvSpPr>
          <p:cNvPr id="8" name="Hộp Văn bản 7">
            <a:extLst>
              <a:ext uri="{FF2B5EF4-FFF2-40B4-BE49-F238E27FC236}">
                <a16:creationId xmlns:a16="http://schemas.microsoft.com/office/drawing/2014/main" id="{E5A58419-DF6C-45A6-822F-EB5DA898D4B5}"/>
              </a:ext>
            </a:extLst>
          </p:cNvPr>
          <p:cNvSpPr txBox="1"/>
          <p:nvPr/>
        </p:nvSpPr>
        <p:spPr>
          <a:xfrm>
            <a:off x="1597967" y="1838325"/>
            <a:ext cx="8946505" cy="37730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b="1"/>
              <a:t>DDL - Ngôn ngữ định nghĩa dữ liệu</a:t>
            </a:r>
            <a:r>
              <a:rPr lang="en-US" b="1"/>
              <a:t>:</a:t>
            </a:r>
          </a:p>
          <a:p>
            <a:pPr marL="742950" lvl="1" indent="-285750">
              <a:lnSpc>
                <a:spcPct val="150000"/>
              </a:lnSpc>
              <a:buFont typeface="Arial" panose="020B0604020202020204" pitchFamily="34" charset="0"/>
              <a:buChar char="•"/>
            </a:pPr>
            <a:r>
              <a:rPr lang="vi-VN">
                <a:solidFill>
                  <a:srgbClr val="002060"/>
                </a:solidFill>
              </a:rPr>
              <a:t># Create</a:t>
            </a:r>
            <a:r>
              <a:rPr lang="en-US"/>
              <a:t>		</a:t>
            </a:r>
            <a:r>
              <a:rPr lang="vi-VN"/>
              <a:t>Được sử dụng để tạo lược đồ bảng</a:t>
            </a:r>
          </a:p>
          <a:p>
            <a:pPr marL="742950" lvl="1" indent="-285750">
              <a:lnSpc>
                <a:spcPct val="150000"/>
              </a:lnSpc>
              <a:buFont typeface="Arial" panose="020B0604020202020204" pitchFamily="34" charset="0"/>
              <a:buChar char="•"/>
            </a:pPr>
            <a:r>
              <a:rPr lang="vi-VN">
                <a:solidFill>
                  <a:srgbClr val="002060"/>
                </a:solidFill>
              </a:rPr>
              <a:t># Drop</a:t>
            </a:r>
            <a:r>
              <a:rPr lang="en-US"/>
              <a:t>		</a:t>
            </a:r>
            <a:r>
              <a:rPr lang="vi-VN"/>
              <a:t>Bỏ cơ sở dữ liệu khỏi bộ nhớ</a:t>
            </a:r>
          </a:p>
          <a:p>
            <a:pPr marL="742950" lvl="1" indent="-285750">
              <a:lnSpc>
                <a:spcPct val="150000"/>
              </a:lnSpc>
              <a:buFont typeface="Arial" panose="020B0604020202020204" pitchFamily="34" charset="0"/>
              <a:buChar char="•"/>
            </a:pPr>
            <a:r>
              <a:rPr lang="vi-VN">
                <a:solidFill>
                  <a:srgbClr val="002060"/>
                </a:solidFill>
              </a:rPr>
              <a:t># Alter</a:t>
            </a:r>
            <a:r>
              <a:rPr lang="en-US"/>
              <a:t>		</a:t>
            </a:r>
            <a:r>
              <a:rPr lang="vi-VN"/>
              <a:t>Thay đổi cấu trúc của lược đồ bảng</a:t>
            </a:r>
          </a:p>
          <a:p>
            <a:pPr marL="742950" lvl="1" indent="-285750">
              <a:lnSpc>
                <a:spcPct val="150000"/>
              </a:lnSpc>
              <a:buFont typeface="Arial" panose="020B0604020202020204" pitchFamily="34" charset="0"/>
              <a:buChar char="•"/>
            </a:pPr>
            <a:r>
              <a:rPr lang="vi-VN">
                <a:solidFill>
                  <a:srgbClr val="002060"/>
                </a:solidFill>
              </a:rPr>
              <a:t># Truncate</a:t>
            </a:r>
            <a:r>
              <a:rPr lang="en-US"/>
              <a:t>	</a:t>
            </a:r>
            <a:r>
              <a:rPr lang="vi-VN"/>
              <a:t>Xóa tất cả dữ liệu khỏi lược đồ cơ sở dữ liệu</a:t>
            </a:r>
          </a:p>
          <a:p>
            <a:pPr marL="742950" lvl="1" indent="-285750">
              <a:lnSpc>
                <a:spcPct val="150000"/>
              </a:lnSpc>
              <a:buFont typeface="Arial" panose="020B0604020202020204" pitchFamily="34" charset="0"/>
              <a:buChar char="•"/>
            </a:pPr>
            <a:r>
              <a:rPr lang="vi-VN">
                <a:solidFill>
                  <a:srgbClr val="002060"/>
                </a:solidFill>
              </a:rPr>
              <a:t># Comment </a:t>
            </a:r>
            <a:r>
              <a:rPr lang="en-US"/>
              <a:t>	</a:t>
            </a:r>
            <a:r>
              <a:rPr lang="vi-VN"/>
              <a:t>Các câu lệnh này chỉ nhằm mục đích hiểu cấu trúc</a:t>
            </a:r>
            <a:r>
              <a:rPr lang="en-US"/>
              <a:t> 			</a:t>
            </a:r>
            <a:r>
              <a:rPr lang="vi-VN"/>
              <a:t>lược đồ. Chúng không đóng góp vào cấu trúc cơ sở </a:t>
            </a:r>
            <a:r>
              <a:rPr lang="en-US"/>
              <a:t>			</a:t>
            </a:r>
            <a:r>
              <a:rPr lang="vi-VN"/>
              <a:t>dữ liệu thực tế</a:t>
            </a:r>
          </a:p>
          <a:p>
            <a:pPr marL="742950" lvl="1" indent="-285750">
              <a:lnSpc>
                <a:spcPct val="150000"/>
              </a:lnSpc>
              <a:buFont typeface="Arial" panose="020B0604020202020204" pitchFamily="34" charset="0"/>
              <a:buChar char="•"/>
            </a:pPr>
            <a:r>
              <a:rPr lang="vi-VN">
                <a:solidFill>
                  <a:srgbClr val="002060"/>
                </a:solidFill>
              </a:rPr>
              <a:t># Rename</a:t>
            </a:r>
            <a:r>
              <a:rPr lang="en-US"/>
              <a:t>	</a:t>
            </a:r>
            <a:r>
              <a:rPr lang="vi-VN"/>
              <a:t>Được sử dụng để đổi tên bảng cơ sở dữ liệu </a:t>
            </a:r>
          </a:p>
        </p:txBody>
      </p:sp>
    </p:spTree>
    <p:extLst>
      <p:ext uri="{BB962C8B-B14F-4D97-AF65-F5344CB8AC3E}">
        <p14:creationId xmlns:p14="http://schemas.microsoft.com/office/powerpoint/2010/main" val="1271919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63AE6330-18F3-43E0-88C1-CB8079E2E305}"/>
              </a:ext>
            </a:extLst>
          </p:cNvPr>
          <p:cNvSpPr/>
          <p:nvPr/>
        </p:nvSpPr>
        <p:spPr>
          <a:xfrm>
            <a:off x="1300162" y="941270"/>
            <a:ext cx="9591675" cy="51737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2C987A80-9A14-49C2-8D80-D7F2350B09B2}"/>
              </a:ext>
            </a:extLst>
          </p:cNvPr>
          <p:cNvSpPr/>
          <p:nvPr/>
        </p:nvSpPr>
        <p:spPr>
          <a:xfrm>
            <a:off x="1731317" y="941270"/>
            <a:ext cx="3743325" cy="7827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CÁC LỆNH CẦN THIẾT</a:t>
            </a:r>
            <a:endParaRPr lang="vi-VN" sz="2400" b="1"/>
          </a:p>
        </p:txBody>
      </p:sp>
      <p:sp>
        <p:nvSpPr>
          <p:cNvPr id="6" name="Lục giác 5">
            <a:extLst>
              <a:ext uri="{FF2B5EF4-FFF2-40B4-BE49-F238E27FC236}">
                <a16:creationId xmlns:a16="http://schemas.microsoft.com/office/drawing/2014/main" id="{E46C1625-BB38-42BB-B22C-0789B0BC333C}"/>
              </a:ext>
            </a:extLst>
          </p:cNvPr>
          <p:cNvSpPr/>
          <p:nvPr/>
        </p:nvSpPr>
        <p:spPr>
          <a:xfrm>
            <a:off x="337610" y="158515"/>
            <a:ext cx="1925105" cy="1565510"/>
          </a:xfrm>
          <a:prstGeom prst="hexagon">
            <a:avLst>
              <a:gd name="adj" fmla="val 33844"/>
              <a:gd name="vf" fmla="val 115470"/>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E130BE24-93BC-4816-86BF-C9A9678A737B}"/>
              </a:ext>
            </a:extLst>
          </p:cNvPr>
          <p:cNvSpPr txBox="1"/>
          <p:nvPr/>
        </p:nvSpPr>
        <p:spPr>
          <a:xfrm>
            <a:off x="5905797" y="1145760"/>
            <a:ext cx="4155305" cy="461665"/>
          </a:xfrm>
          <a:prstGeom prst="rect">
            <a:avLst/>
          </a:prstGeom>
          <a:noFill/>
        </p:spPr>
        <p:txBody>
          <a:bodyPr wrap="none" rtlCol="0">
            <a:spAutoFit/>
          </a:bodyPr>
          <a:lstStyle/>
          <a:p>
            <a:r>
              <a:rPr lang="vi-VN" sz="2400">
                <a:solidFill>
                  <a:srgbClr val="0070C0"/>
                </a:solidFill>
              </a:rPr>
              <a:t>Các loại lệnh cơ sở dữ liệu</a:t>
            </a:r>
          </a:p>
        </p:txBody>
      </p:sp>
      <p:sp>
        <p:nvSpPr>
          <p:cNvPr id="8" name="Hộp Văn bản 7">
            <a:extLst>
              <a:ext uri="{FF2B5EF4-FFF2-40B4-BE49-F238E27FC236}">
                <a16:creationId xmlns:a16="http://schemas.microsoft.com/office/drawing/2014/main" id="{E5A58419-DF6C-45A6-822F-EB5DA898D4B5}"/>
              </a:ext>
            </a:extLst>
          </p:cNvPr>
          <p:cNvSpPr txBox="1"/>
          <p:nvPr/>
        </p:nvSpPr>
        <p:spPr>
          <a:xfrm>
            <a:off x="1597967" y="1838325"/>
            <a:ext cx="8946505" cy="29420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b="1"/>
              <a:t>DML - Ngôn ngữ thao tác dữ liệu</a:t>
            </a:r>
            <a:r>
              <a:rPr lang="en-US" b="1"/>
              <a:t>:</a:t>
            </a:r>
          </a:p>
          <a:p>
            <a:pPr marL="742950" lvl="1" indent="-285750">
              <a:lnSpc>
                <a:spcPct val="150000"/>
              </a:lnSpc>
              <a:buFont typeface="Arial" panose="020B0604020202020204" pitchFamily="34" charset="0"/>
              <a:buChar char="•"/>
            </a:pPr>
            <a:r>
              <a:rPr lang="vi-VN">
                <a:solidFill>
                  <a:srgbClr val="002060"/>
                </a:solidFill>
              </a:rPr>
              <a:t># Select</a:t>
            </a:r>
            <a:r>
              <a:rPr lang="en-US">
                <a:solidFill>
                  <a:srgbClr val="002060"/>
                </a:solidFill>
              </a:rPr>
              <a:t>		</a:t>
            </a:r>
            <a:r>
              <a:rPr lang="vi-VN">
                <a:solidFill>
                  <a:srgbClr val="292B2A"/>
                </a:solidFill>
              </a:rPr>
              <a:t>Được sử dụng để trích xuất thông tin từ bảng cơ sở </a:t>
            </a:r>
            <a:r>
              <a:rPr lang="en-US">
                <a:solidFill>
                  <a:srgbClr val="292B2A"/>
                </a:solidFill>
              </a:rPr>
              <a:t>			</a:t>
            </a:r>
            <a:r>
              <a:rPr lang="vi-VN">
                <a:solidFill>
                  <a:srgbClr val="292B2A"/>
                </a:solidFill>
              </a:rPr>
              <a:t>dữ</a:t>
            </a:r>
            <a:r>
              <a:rPr lang="en-US">
                <a:solidFill>
                  <a:srgbClr val="292B2A"/>
                </a:solidFill>
              </a:rPr>
              <a:t> </a:t>
            </a:r>
            <a:r>
              <a:rPr lang="vi-VN">
                <a:solidFill>
                  <a:srgbClr val="292B2A"/>
                </a:solidFill>
              </a:rPr>
              <a:t>liệu</a:t>
            </a:r>
            <a:r>
              <a:rPr lang="en-US">
                <a:solidFill>
                  <a:srgbClr val="292B2A"/>
                </a:solidFill>
              </a:rPr>
              <a:t>.</a:t>
            </a:r>
            <a:endParaRPr lang="vi-VN">
              <a:solidFill>
                <a:srgbClr val="292B2A"/>
              </a:solidFill>
            </a:endParaRPr>
          </a:p>
          <a:p>
            <a:pPr marL="742950" lvl="1" indent="-285750">
              <a:lnSpc>
                <a:spcPct val="150000"/>
              </a:lnSpc>
              <a:buFont typeface="Arial" panose="020B0604020202020204" pitchFamily="34" charset="0"/>
              <a:buChar char="•"/>
            </a:pPr>
            <a:r>
              <a:rPr lang="vi-VN">
                <a:solidFill>
                  <a:srgbClr val="002060"/>
                </a:solidFill>
              </a:rPr>
              <a:t># Insert</a:t>
            </a:r>
            <a:r>
              <a:rPr lang="en-US">
                <a:solidFill>
                  <a:srgbClr val="002060"/>
                </a:solidFill>
              </a:rPr>
              <a:t>		</a:t>
            </a:r>
            <a:r>
              <a:rPr lang="vi-VN">
                <a:solidFill>
                  <a:srgbClr val="292B2A"/>
                </a:solidFill>
              </a:rPr>
              <a:t>Dùng để chèn dữ liệu vào bảng cơ sở dữ liệu</a:t>
            </a:r>
            <a:r>
              <a:rPr lang="en-US">
                <a:solidFill>
                  <a:srgbClr val="292B2A"/>
                </a:solidFill>
              </a:rPr>
              <a:t>.</a:t>
            </a:r>
            <a:endParaRPr lang="vi-VN">
              <a:solidFill>
                <a:srgbClr val="292B2A"/>
              </a:solidFill>
            </a:endParaRPr>
          </a:p>
          <a:p>
            <a:pPr marL="742950" lvl="1" indent="-285750">
              <a:lnSpc>
                <a:spcPct val="150000"/>
              </a:lnSpc>
              <a:buFont typeface="Arial" panose="020B0604020202020204" pitchFamily="34" charset="0"/>
              <a:buChar char="•"/>
            </a:pPr>
            <a:r>
              <a:rPr lang="vi-VN">
                <a:solidFill>
                  <a:srgbClr val="002060"/>
                </a:solidFill>
              </a:rPr>
              <a:t># Update</a:t>
            </a:r>
            <a:r>
              <a:rPr lang="en-US">
                <a:solidFill>
                  <a:srgbClr val="002060"/>
                </a:solidFill>
              </a:rPr>
              <a:t>		</a:t>
            </a:r>
            <a:r>
              <a:rPr lang="vi-VN">
                <a:solidFill>
                  <a:srgbClr val="292B2A"/>
                </a:solidFill>
              </a:rPr>
              <a:t>Cập nhật dữ liệu hiện có trong bảng cơ sở dữ liệu nơi</a:t>
            </a:r>
            <a:r>
              <a:rPr lang="en-US">
                <a:solidFill>
                  <a:srgbClr val="292B2A"/>
                </a:solidFill>
              </a:rPr>
              <a:t> 			</a:t>
            </a:r>
            <a:r>
              <a:rPr lang="vi-VN">
                <a:solidFill>
                  <a:srgbClr val="292B2A"/>
                </a:solidFill>
              </a:rPr>
              <a:t>một điều kiện cụ thể được xác định.</a:t>
            </a:r>
          </a:p>
          <a:p>
            <a:pPr marL="742950" lvl="1" indent="-285750">
              <a:lnSpc>
                <a:spcPct val="150000"/>
              </a:lnSpc>
              <a:buFont typeface="Arial" panose="020B0604020202020204" pitchFamily="34" charset="0"/>
              <a:buChar char="•"/>
            </a:pPr>
            <a:r>
              <a:rPr lang="vi-VN">
                <a:solidFill>
                  <a:srgbClr val="002060"/>
                </a:solidFill>
              </a:rPr>
              <a:t># Delete</a:t>
            </a:r>
            <a:r>
              <a:rPr lang="en-US">
                <a:solidFill>
                  <a:srgbClr val="002060"/>
                </a:solidFill>
              </a:rPr>
              <a:t>		</a:t>
            </a:r>
            <a:r>
              <a:rPr lang="vi-VN">
                <a:solidFill>
                  <a:srgbClr val="292B2A"/>
                </a:solidFill>
              </a:rPr>
              <a:t>Xóa dữ liệu khỏi bảng cơ sở dữ liệu</a:t>
            </a:r>
            <a:r>
              <a:rPr lang="en-US">
                <a:solidFill>
                  <a:srgbClr val="292B2A"/>
                </a:solidFill>
              </a:rPr>
              <a:t>.</a:t>
            </a:r>
            <a:endParaRPr lang="vi-VN">
              <a:solidFill>
                <a:srgbClr val="292B2A"/>
              </a:solidFill>
            </a:endParaRPr>
          </a:p>
        </p:txBody>
      </p:sp>
    </p:spTree>
    <p:extLst>
      <p:ext uri="{BB962C8B-B14F-4D97-AF65-F5344CB8AC3E}">
        <p14:creationId xmlns:p14="http://schemas.microsoft.com/office/powerpoint/2010/main" val="977307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63AE6330-18F3-43E0-88C1-CB8079E2E305}"/>
              </a:ext>
            </a:extLst>
          </p:cNvPr>
          <p:cNvSpPr/>
          <p:nvPr/>
        </p:nvSpPr>
        <p:spPr>
          <a:xfrm>
            <a:off x="1300162" y="941270"/>
            <a:ext cx="9591675" cy="51737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2C987A80-9A14-49C2-8D80-D7F2350B09B2}"/>
              </a:ext>
            </a:extLst>
          </p:cNvPr>
          <p:cNvSpPr/>
          <p:nvPr/>
        </p:nvSpPr>
        <p:spPr>
          <a:xfrm>
            <a:off x="1731317" y="941270"/>
            <a:ext cx="3743325" cy="7827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CÁC LỆNH CẦN THIẾT</a:t>
            </a:r>
            <a:endParaRPr lang="vi-VN" sz="2400" b="1"/>
          </a:p>
        </p:txBody>
      </p:sp>
      <p:sp>
        <p:nvSpPr>
          <p:cNvPr id="6" name="Lục giác 5">
            <a:extLst>
              <a:ext uri="{FF2B5EF4-FFF2-40B4-BE49-F238E27FC236}">
                <a16:creationId xmlns:a16="http://schemas.microsoft.com/office/drawing/2014/main" id="{E46C1625-BB38-42BB-B22C-0789B0BC333C}"/>
              </a:ext>
            </a:extLst>
          </p:cNvPr>
          <p:cNvSpPr/>
          <p:nvPr/>
        </p:nvSpPr>
        <p:spPr>
          <a:xfrm>
            <a:off x="337610" y="158515"/>
            <a:ext cx="1925105" cy="1565510"/>
          </a:xfrm>
          <a:prstGeom prst="hexagon">
            <a:avLst>
              <a:gd name="adj" fmla="val 33844"/>
              <a:gd name="vf" fmla="val 115470"/>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E130BE24-93BC-4816-86BF-C9A9678A737B}"/>
              </a:ext>
            </a:extLst>
          </p:cNvPr>
          <p:cNvSpPr txBox="1"/>
          <p:nvPr/>
        </p:nvSpPr>
        <p:spPr>
          <a:xfrm>
            <a:off x="5905797" y="1145760"/>
            <a:ext cx="4155305" cy="461665"/>
          </a:xfrm>
          <a:prstGeom prst="rect">
            <a:avLst/>
          </a:prstGeom>
          <a:noFill/>
        </p:spPr>
        <p:txBody>
          <a:bodyPr wrap="none" rtlCol="0">
            <a:spAutoFit/>
          </a:bodyPr>
          <a:lstStyle/>
          <a:p>
            <a:r>
              <a:rPr lang="vi-VN" sz="2400">
                <a:solidFill>
                  <a:srgbClr val="0070C0"/>
                </a:solidFill>
              </a:rPr>
              <a:t>Các loại lệnh cơ sở dữ liệu</a:t>
            </a:r>
          </a:p>
        </p:txBody>
      </p:sp>
      <p:sp>
        <p:nvSpPr>
          <p:cNvPr id="8" name="Hộp Văn bản 7">
            <a:extLst>
              <a:ext uri="{FF2B5EF4-FFF2-40B4-BE49-F238E27FC236}">
                <a16:creationId xmlns:a16="http://schemas.microsoft.com/office/drawing/2014/main" id="{E5A58419-DF6C-45A6-822F-EB5DA898D4B5}"/>
              </a:ext>
            </a:extLst>
          </p:cNvPr>
          <p:cNvSpPr txBox="1"/>
          <p:nvPr/>
        </p:nvSpPr>
        <p:spPr>
          <a:xfrm>
            <a:off x="1597967" y="1838325"/>
            <a:ext cx="8946505" cy="2526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b="1"/>
              <a:t>DCL - Ngôn ngữ điều khiển dữ liệu</a:t>
            </a:r>
            <a:r>
              <a:rPr lang="en-US" b="1"/>
              <a:t>:</a:t>
            </a:r>
            <a:endParaRPr lang="vi-VN" b="1"/>
          </a:p>
          <a:p>
            <a:pPr marL="742950" lvl="1" indent="-285750">
              <a:lnSpc>
                <a:spcPct val="150000"/>
              </a:lnSpc>
              <a:buFont typeface="Arial" panose="020B0604020202020204" pitchFamily="34" charset="0"/>
              <a:buChar char="•"/>
            </a:pPr>
            <a:r>
              <a:rPr lang="vi-VN">
                <a:solidFill>
                  <a:srgbClr val="002060"/>
                </a:solidFill>
              </a:rPr>
              <a:t># Grant</a:t>
            </a:r>
            <a:r>
              <a:rPr lang="en-US">
                <a:solidFill>
                  <a:srgbClr val="002060"/>
                </a:solidFill>
              </a:rPr>
              <a:t>		</a:t>
            </a:r>
            <a:r>
              <a:rPr lang="vi-VN">
                <a:solidFill>
                  <a:srgbClr val="292B2A"/>
                </a:solidFill>
              </a:rPr>
              <a:t>Được sử dụng để cấp quyền cho một người dùng cụ</a:t>
            </a:r>
            <a:r>
              <a:rPr lang="en-US">
                <a:solidFill>
                  <a:srgbClr val="292B2A"/>
                </a:solidFill>
              </a:rPr>
              <a:t> 			</a:t>
            </a:r>
            <a:r>
              <a:rPr lang="vi-VN">
                <a:solidFill>
                  <a:srgbClr val="292B2A"/>
                </a:solidFill>
              </a:rPr>
              <a:t>thể</a:t>
            </a:r>
            <a:r>
              <a:rPr lang="en-US">
                <a:solidFill>
                  <a:srgbClr val="292B2A"/>
                </a:solidFill>
              </a:rPr>
              <a:t> </a:t>
            </a:r>
            <a:r>
              <a:rPr lang="vi-VN">
                <a:solidFill>
                  <a:srgbClr val="292B2A"/>
                </a:solidFill>
              </a:rPr>
              <a:t>truy cập vào cơ sở dữ liệu với quyền đọc hoặc</a:t>
            </a:r>
            <a:r>
              <a:rPr lang="en-US">
                <a:solidFill>
                  <a:srgbClr val="292B2A"/>
                </a:solidFill>
              </a:rPr>
              <a:t> 			</a:t>
            </a:r>
            <a:r>
              <a:rPr lang="vi-VN">
                <a:solidFill>
                  <a:srgbClr val="292B2A"/>
                </a:solidFill>
              </a:rPr>
              <a:t>ghi.</a:t>
            </a:r>
          </a:p>
          <a:p>
            <a:pPr marL="742950" lvl="1" indent="-285750">
              <a:lnSpc>
                <a:spcPct val="150000"/>
              </a:lnSpc>
              <a:buFont typeface="Arial" panose="020B0604020202020204" pitchFamily="34" charset="0"/>
              <a:buChar char="•"/>
            </a:pPr>
            <a:r>
              <a:rPr lang="vi-VN">
                <a:solidFill>
                  <a:srgbClr val="002060"/>
                </a:solidFill>
              </a:rPr>
              <a:t># Revoke</a:t>
            </a:r>
            <a:r>
              <a:rPr lang="en-US">
                <a:solidFill>
                  <a:srgbClr val="002060"/>
                </a:solidFill>
              </a:rPr>
              <a:t>		</a:t>
            </a:r>
            <a:r>
              <a:rPr lang="vi-VN">
                <a:solidFill>
                  <a:srgbClr val="292B2A"/>
                </a:solidFill>
              </a:rPr>
              <a:t>Được sử dụng để xóa quyền truy cập cơ sở dữ liệu </a:t>
            </a:r>
            <a:r>
              <a:rPr lang="en-US">
                <a:solidFill>
                  <a:srgbClr val="292B2A"/>
                </a:solidFill>
              </a:rPr>
              <a:t>			</a:t>
            </a:r>
            <a:r>
              <a:rPr lang="vi-VN">
                <a:solidFill>
                  <a:srgbClr val="292B2A"/>
                </a:solidFill>
              </a:rPr>
              <a:t>của</a:t>
            </a:r>
            <a:r>
              <a:rPr lang="en-US">
                <a:solidFill>
                  <a:srgbClr val="292B2A"/>
                </a:solidFill>
              </a:rPr>
              <a:t> </a:t>
            </a:r>
            <a:r>
              <a:rPr lang="vi-VN">
                <a:solidFill>
                  <a:srgbClr val="292B2A"/>
                </a:solidFill>
              </a:rPr>
              <a:t>một người dùng cụ thể. </a:t>
            </a:r>
          </a:p>
        </p:txBody>
      </p:sp>
    </p:spTree>
    <p:extLst>
      <p:ext uri="{BB962C8B-B14F-4D97-AF65-F5344CB8AC3E}">
        <p14:creationId xmlns:p14="http://schemas.microsoft.com/office/powerpoint/2010/main" val="3008554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63AE6330-18F3-43E0-88C1-CB8079E2E305}"/>
              </a:ext>
            </a:extLst>
          </p:cNvPr>
          <p:cNvSpPr/>
          <p:nvPr/>
        </p:nvSpPr>
        <p:spPr>
          <a:xfrm>
            <a:off x="1300162" y="941270"/>
            <a:ext cx="9591675" cy="51737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2C987A80-9A14-49C2-8D80-D7F2350B09B2}"/>
              </a:ext>
            </a:extLst>
          </p:cNvPr>
          <p:cNvSpPr/>
          <p:nvPr/>
        </p:nvSpPr>
        <p:spPr>
          <a:xfrm>
            <a:off x="1731317" y="941270"/>
            <a:ext cx="3743325" cy="7827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CÁC LỆNH CẦN THIẾT</a:t>
            </a:r>
            <a:endParaRPr lang="vi-VN" sz="2400" b="1"/>
          </a:p>
        </p:txBody>
      </p:sp>
      <p:sp>
        <p:nvSpPr>
          <p:cNvPr id="6" name="Lục giác 5">
            <a:extLst>
              <a:ext uri="{FF2B5EF4-FFF2-40B4-BE49-F238E27FC236}">
                <a16:creationId xmlns:a16="http://schemas.microsoft.com/office/drawing/2014/main" id="{E46C1625-BB38-42BB-B22C-0789B0BC333C}"/>
              </a:ext>
            </a:extLst>
          </p:cNvPr>
          <p:cNvSpPr/>
          <p:nvPr/>
        </p:nvSpPr>
        <p:spPr>
          <a:xfrm>
            <a:off x="337610" y="158515"/>
            <a:ext cx="1925105" cy="1565510"/>
          </a:xfrm>
          <a:prstGeom prst="hexagon">
            <a:avLst>
              <a:gd name="adj" fmla="val 33844"/>
              <a:gd name="vf" fmla="val 115470"/>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E130BE24-93BC-4816-86BF-C9A9678A737B}"/>
              </a:ext>
            </a:extLst>
          </p:cNvPr>
          <p:cNvSpPr txBox="1"/>
          <p:nvPr/>
        </p:nvSpPr>
        <p:spPr>
          <a:xfrm>
            <a:off x="5905797" y="1145760"/>
            <a:ext cx="4155305" cy="461665"/>
          </a:xfrm>
          <a:prstGeom prst="rect">
            <a:avLst/>
          </a:prstGeom>
          <a:noFill/>
        </p:spPr>
        <p:txBody>
          <a:bodyPr wrap="none" rtlCol="0">
            <a:spAutoFit/>
          </a:bodyPr>
          <a:lstStyle/>
          <a:p>
            <a:r>
              <a:rPr lang="vi-VN" sz="2400">
                <a:solidFill>
                  <a:srgbClr val="0070C0"/>
                </a:solidFill>
              </a:rPr>
              <a:t>Các loại lệnh cơ sở dữ liệu</a:t>
            </a:r>
          </a:p>
        </p:txBody>
      </p:sp>
      <p:sp>
        <p:nvSpPr>
          <p:cNvPr id="8" name="Hộp Văn bản 7">
            <a:extLst>
              <a:ext uri="{FF2B5EF4-FFF2-40B4-BE49-F238E27FC236}">
                <a16:creationId xmlns:a16="http://schemas.microsoft.com/office/drawing/2014/main" id="{E5A58419-DF6C-45A6-822F-EB5DA898D4B5}"/>
              </a:ext>
            </a:extLst>
          </p:cNvPr>
          <p:cNvSpPr txBox="1"/>
          <p:nvPr/>
        </p:nvSpPr>
        <p:spPr>
          <a:xfrm>
            <a:off x="1597967" y="1838325"/>
            <a:ext cx="8946505" cy="29420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b="1"/>
              <a:t> TCL - Ngôn ngữ kiểm soát giao dịch</a:t>
            </a:r>
            <a:r>
              <a:rPr lang="en-US" b="1"/>
              <a:t>:</a:t>
            </a:r>
          </a:p>
          <a:p>
            <a:pPr marL="742950" lvl="1" indent="-285750">
              <a:lnSpc>
                <a:spcPct val="150000"/>
              </a:lnSpc>
              <a:buFont typeface="Arial" panose="020B0604020202020204" pitchFamily="34" charset="0"/>
              <a:buChar char="•"/>
            </a:pPr>
            <a:r>
              <a:rPr lang="vi-VN">
                <a:solidFill>
                  <a:srgbClr val="002060"/>
                </a:solidFill>
              </a:rPr>
              <a:t># Commit</a:t>
            </a:r>
            <a:r>
              <a:rPr lang="en-US">
                <a:solidFill>
                  <a:srgbClr val="002060"/>
                </a:solidFill>
              </a:rPr>
              <a:t>		</a:t>
            </a:r>
            <a:r>
              <a:rPr lang="vi-VN">
                <a:solidFill>
                  <a:srgbClr val="292B2A"/>
                </a:solidFill>
              </a:rPr>
              <a:t>Dùng để lưu trữ dữ liệu trước đó.</a:t>
            </a:r>
          </a:p>
          <a:p>
            <a:pPr marL="742950" lvl="1" indent="-285750">
              <a:lnSpc>
                <a:spcPct val="150000"/>
              </a:lnSpc>
              <a:buFont typeface="Arial" panose="020B0604020202020204" pitchFamily="34" charset="0"/>
              <a:buChar char="•"/>
            </a:pPr>
            <a:r>
              <a:rPr lang="vi-VN">
                <a:solidFill>
                  <a:srgbClr val="002060"/>
                </a:solidFill>
              </a:rPr>
              <a:t># Rollback</a:t>
            </a:r>
            <a:r>
              <a:rPr lang="en-US">
                <a:solidFill>
                  <a:srgbClr val="002060"/>
                </a:solidFill>
              </a:rPr>
              <a:t>	</a:t>
            </a:r>
            <a:r>
              <a:rPr lang="vi-VN">
                <a:solidFill>
                  <a:srgbClr val="292B2A"/>
                </a:solidFill>
              </a:rPr>
              <a:t>Được sử dụng để khôi phục dữ liệu hoặc bảng đã </a:t>
            </a:r>
            <a:r>
              <a:rPr lang="en-US">
                <a:solidFill>
                  <a:srgbClr val="292B2A"/>
                </a:solidFill>
              </a:rPr>
              <a:t>			</a:t>
            </a:r>
            <a:r>
              <a:rPr lang="vi-VN">
                <a:solidFill>
                  <a:srgbClr val="292B2A"/>
                </a:solidFill>
              </a:rPr>
              <a:t>xóa</a:t>
            </a:r>
            <a:r>
              <a:rPr lang="en-US">
                <a:solidFill>
                  <a:srgbClr val="292B2A"/>
                </a:solidFill>
              </a:rPr>
              <a:t> </a:t>
            </a:r>
            <a:r>
              <a:rPr lang="vi-VN">
                <a:solidFill>
                  <a:srgbClr val="292B2A"/>
                </a:solidFill>
              </a:rPr>
              <a:t>trước đó.</a:t>
            </a:r>
          </a:p>
          <a:p>
            <a:pPr marL="742950" lvl="1" indent="-285750">
              <a:lnSpc>
                <a:spcPct val="150000"/>
              </a:lnSpc>
              <a:buFont typeface="Arial" panose="020B0604020202020204" pitchFamily="34" charset="0"/>
              <a:buChar char="•"/>
            </a:pPr>
            <a:r>
              <a:rPr lang="vi-VN">
                <a:solidFill>
                  <a:srgbClr val="002060"/>
                </a:solidFill>
              </a:rPr>
              <a:t># Savepoint</a:t>
            </a:r>
            <a:r>
              <a:rPr lang="en-US">
                <a:solidFill>
                  <a:srgbClr val="002060"/>
                </a:solidFill>
              </a:rPr>
              <a:t>	</a:t>
            </a:r>
            <a:r>
              <a:rPr lang="vi-VN">
                <a:solidFill>
                  <a:srgbClr val="292B2A"/>
                </a:solidFill>
              </a:rPr>
              <a:t>Dùng để tạo một điểm trong cơ sở dữ liệu hay cò</a:t>
            </a:r>
            <a:r>
              <a:rPr lang="en-US">
                <a:solidFill>
                  <a:srgbClr val="292B2A"/>
                </a:solidFill>
              </a:rPr>
              <a:t>n 			</a:t>
            </a:r>
            <a:r>
              <a:rPr lang="vi-VN">
                <a:solidFill>
                  <a:srgbClr val="292B2A"/>
                </a:solidFill>
              </a:rPr>
              <a:t>gọi là checkpoint. Nó được sử dụng để khôi phục </a:t>
            </a:r>
            <a:r>
              <a:rPr lang="en-US">
                <a:solidFill>
                  <a:srgbClr val="292B2A"/>
                </a:solidFill>
              </a:rPr>
              <a:t>			</a:t>
            </a:r>
            <a:r>
              <a:rPr lang="vi-VN">
                <a:solidFill>
                  <a:srgbClr val="292B2A"/>
                </a:solidFill>
              </a:rPr>
              <a:t>giao dịch. </a:t>
            </a:r>
          </a:p>
        </p:txBody>
      </p:sp>
    </p:spTree>
    <p:extLst>
      <p:ext uri="{BB962C8B-B14F-4D97-AF65-F5344CB8AC3E}">
        <p14:creationId xmlns:p14="http://schemas.microsoft.com/office/powerpoint/2010/main" val="3528713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ấu Nhân 3">
            <a:extLst>
              <a:ext uri="{FF2B5EF4-FFF2-40B4-BE49-F238E27FC236}">
                <a16:creationId xmlns:a16="http://schemas.microsoft.com/office/drawing/2014/main" id="{357855CD-A15A-438E-A7DD-526457FD49F0}"/>
              </a:ext>
            </a:extLst>
          </p:cNvPr>
          <p:cNvSpPr/>
          <p:nvPr/>
        </p:nvSpPr>
        <p:spPr>
          <a:xfrm rot="303633">
            <a:off x="1761925" y="485938"/>
            <a:ext cx="1446925" cy="1432700"/>
          </a:xfrm>
          <a:prstGeom prst="mathMultiply">
            <a:avLst>
              <a:gd name="adj1" fmla="val 19810"/>
            </a:avLst>
          </a:prstGeom>
          <a:solidFill>
            <a:srgbClr val="0070C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tự do: Hình 13">
            <a:extLst>
              <a:ext uri="{FF2B5EF4-FFF2-40B4-BE49-F238E27FC236}">
                <a16:creationId xmlns:a16="http://schemas.microsoft.com/office/drawing/2014/main" id="{2AC0DB8A-D467-447A-8F31-14658FA4F727}"/>
              </a:ext>
            </a:extLst>
          </p:cNvPr>
          <p:cNvSpPr/>
          <p:nvPr/>
        </p:nvSpPr>
        <p:spPr>
          <a:xfrm rot="198318">
            <a:off x="-28268" y="439786"/>
            <a:ext cx="1186910" cy="1724253"/>
          </a:xfrm>
          <a:custGeom>
            <a:avLst/>
            <a:gdLst>
              <a:gd name="connsiteX0" fmla="*/ 1003157 w 1186910"/>
              <a:gd name="connsiteY0" fmla="*/ 0 h 1724253"/>
              <a:gd name="connsiteX1" fmla="*/ 1186910 w 1186910"/>
              <a:gd name="connsiteY1" fmla="*/ 185577 h 1724253"/>
              <a:gd name="connsiteX2" fmla="*/ 503643 w 1186910"/>
              <a:gd name="connsiteY2" fmla="*/ 862127 h 1724253"/>
              <a:gd name="connsiteX3" fmla="*/ 1186910 w 1186910"/>
              <a:gd name="connsiteY3" fmla="*/ 1538676 h 1724253"/>
              <a:gd name="connsiteX4" fmla="*/ 1003157 w 1186910"/>
              <a:gd name="connsiteY4" fmla="*/ 1724253 h 1724253"/>
              <a:gd name="connsiteX5" fmla="*/ 318057 w 1186910"/>
              <a:gd name="connsiteY5" fmla="*/ 1045888 h 1724253"/>
              <a:gd name="connsiteX6" fmla="*/ 54486 w 1186910"/>
              <a:gd name="connsiteY6" fmla="*/ 1306868 h 1724253"/>
              <a:gd name="connsiteX7" fmla="*/ 34409 w 1186910"/>
              <a:gd name="connsiteY7" fmla="*/ 959225 h 1724253"/>
              <a:gd name="connsiteX8" fmla="*/ 132471 w 1186910"/>
              <a:gd name="connsiteY8" fmla="*/ 862127 h 1724253"/>
              <a:gd name="connsiteX9" fmla="*/ 22513 w 1186910"/>
              <a:gd name="connsiteY9" fmla="*/ 753250 h 1724253"/>
              <a:gd name="connsiteX10" fmla="*/ 0 w 1186910"/>
              <a:gd name="connsiteY10" fmla="*/ 363435 h 1724253"/>
              <a:gd name="connsiteX11" fmla="*/ 318057 w 1186910"/>
              <a:gd name="connsiteY11" fmla="*/ 678365 h 172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6910" h="1724253">
                <a:moveTo>
                  <a:pt x="1003157" y="0"/>
                </a:moveTo>
                <a:lnTo>
                  <a:pt x="1186910" y="185577"/>
                </a:lnTo>
                <a:lnTo>
                  <a:pt x="503643" y="862127"/>
                </a:lnTo>
                <a:lnTo>
                  <a:pt x="1186910" y="1538676"/>
                </a:lnTo>
                <a:lnTo>
                  <a:pt x="1003157" y="1724253"/>
                </a:lnTo>
                <a:lnTo>
                  <a:pt x="318057" y="1045888"/>
                </a:lnTo>
                <a:lnTo>
                  <a:pt x="54486" y="1306868"/>
                </a:lnTo>
                <a:lnTo>
                  <a:pt x="34409" y="959225"/>
                </a:lnTo>
                <a:lnTo>
                  <a:pt x="132471" y="862127"/>
                </a:lnTo>
                <a:lnTo>
                  <a:pt x="22513" y="753250"/>
                </a:lnTo>
                <a:lnTo>
                  <a:pt x="0" y="363435"/>
                </a:lnTo>
                <a:lnTo>
                  <a:pt x="318057" y="678365"/>
                </a:lnTo>
                <a:close/>
              </a:path>
            </a:pathLst>
          </a:custGeom>
          <a:solidFill>
            <a:schemeClr val="bg1">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solidFill>
                <a:schemeClr val="bg1">
                  <a:lumMod val="75000"/>
                </a:schemeClr>
              </a:solidFill>
            </a:endParaRPr>
          </a:p>
        </p:txBody>
      </p:sp>
      <p:sp>
        <p:nvSpPr>
          <p:cNvPr id="15" name="Hình tự do: Hình 14">
            <a:extLst>
              <a:ext uri="{FF2B5EF4-FFF2-40B4-BE49-F238E27FC236}">
                <a16:creationId xmlns:a16="http://schemas.microsoft.com/office/drawing/2014/main" id="{F2995635-ED5B-40BD-9A16-44536075903C}"/>
              </a:ext>
            </a:extLst>
          </p:cNvPr>
          <p:cNvSpPr/>
          <p:nvPr/>
        </p:nvSpPr>
        <p:spPr>
          <a:xfrm>
            <a:off x="0" y="1093396"/>
            <a:ext cx="1701558" cy="3069029"/>
          </a:xfrm>
          <a:custGeom>
            <a:avLst/>
            <a:gdLst>
              <a:gd name="connsiteX0" fmla="*/ 1051079 w 1393609"/>
              <a:gd name="connsiteY0" fmla="*/ 0 h 2513594"/>
              <a:gd name="connsiteX1" fmla="*/ 1393609 w 1393609"/>
              <a:gd name="connsiteY1" fmla="*/ 388363 h 2513594"/>
              <a:gd name="connsiteX2" fmla="*/ 443969 w 1393609"/>
              <a:gd name="connsiteY2" fmla="*/ 1225927 h 2513594"/>
              <a:gd name="connsiteX3" fmla="*/ 1290874 w 1393609"/>
              <a:gd name="connsiteY3" fmla="*/ 2167245 h 2513594"/>
              <a:gd name="connsiteX4" fmla="*/ 905913 w 1393609"/>
              <a:gd name="connsiteY4" fmla="*/ 2513594 h 2513594"/>
              <a:gd name="connsiteX5" fmla="*/ 55587 w 1393609"/>
              <a:gd name="connsiteY5" fmla="*/ 1568472 h 2513594"/>
              <a:gd name="connsiteX6" fmla="*/ 0 w 1393609"/>
              <a:gd name="connsiteY6" fmla="*/ 1617498 h 2513594"/>
              <a:gd name="connsiteX7" fmla="*/ 0 w 1393609"/>
              <a:gd name="connsiteY7" fmla="*/ 732464 h 2513594"/>
              <a:gd name="connsiteX8" fmla="*/ 97603 w 1393609"/>
              <a:gd name="connsiteY8" fmla="*/ 840948 h 25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609" h="2513594">
                <a:moveTo>
                  <a:pt x="1051079" y="0"/>
                </a:moveTo>
                <a:lnTo>
                  <a:pt x="1393609" y="388363"/>
                </a:lnTo>
                <a:lnTo>
                  <a:pt x="443969" y="1225927"/>
                </a:lnTo>
                <a:lnTo>
                  <a:pt x="1290874" y="2167245"/>
                </a:lnTo>
                <a:lnTo>
                  <a:pt x="905913" y="2513594"/>
                </a:lnTo>
                <a:lnTo>
                  <a:pt x="55587" y="1568472"/>
                </a:lnTo>
                <a:lnTo>
                  <a:pt x="0" y="1617498"/>
                </a:lnTo>
                <a:lnTo>
                  <a:pt x="0" y="732464"/>
                </a:lnTo>
                <a:lnTo>
                  <a:pt x="97603" y="840948"/>
                </a:lnTo>
                <a:close/>
              </a:path>
            </a:pathLst>
          </a:custGeom>
          <a:solidFill>
            <a:srgbClr val="292B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6" name="Dấu Nhân 15">
            <a:extLst>
              <a:ext uri="{FF2B5EF4-FFF2-40B4-BE49-F238E27FC236}">
                <a16:creationId xmlns:a16="http://schemas.microsoft.com/office/drawing/2014/main" id="{D86D034B-721A-4531-A8EE-617D209CF94C}"/>
              </a:ext>
            </a:extLst>
          </p:cNvPr>
          <p:cNvSpPr/>
          <p:nvPr/>
        </p:nvSpPr>
        <p:spPr>
          <a:xfrm rot="198318">
            <a:off x="399479" y="2980097"/>
            <a:ext cx="1093102" cy="1082355"/>
          </a:xfrm>
          <a:prstGeom prst="mathMultiply">
            <a:avLst>
              <a:gd name="adj1" fmla="val 16734"/>
            </a:avLst>
          </a:prstGeom>
          <a:solidFill>
            <a:srgbClr val="F6F8F7"/>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ộp Văn bản 17">
            <a:extLst>
              <a:ext uri="{FF2B5EF4-FFF2-40B4-BE49-F238E27FC236}">
                <a16:creationId xmlns:a16="http://schemas.microsoft.com/office/drawing/2014/main" id="{BD37808C-C301-45C2-8F80-165262A53782}"/>
              </a:ext>
            </a:extLst>
          </p:cNvPr>
          <p:cNvSpPr txBox="1"/>
          <p:nvPr/>
        </p:nvSpPr>
        <p:spPr>
          <a:xfrm>
            <a:off x="2195753" y="1702241"/>
            <a:ext cx="4918334" cy="707886"/>
          </a:xfrm>
          <a:prstGeom prst="rect">
            <a:avLst/>
          </a:prstGeom>
          <a:noFill/>
        </p:spPr>
        <p:txBody>
          <a:bodyPr wrap="none" rtlCol="0">
            <a:spAutoFit/>
          </a:bodyPr>
          <a:lstStyle/>
          <a:p>
            <a:r>
              <a:rPr lang="en-US" sz="4000" b="1">
                <a:solidFill>
                  <a:srgbClr val="292B2A"/>
                </a:solidFill>
              </a:rPr>
              <a:t>THÀNH VIÊN </a:t>
            </a:r>
            <a:r>
              <a:rPr lang="en-US" sz="4000" b="1">
                <a:solidFill>
                  <a:srgbClr val="0070C0"/>
                </a:solidFill>
              </a:rPr>
              <a:t>NHÓM</a:t>
            </a:r>
            <a:endParaRPr lang="vi-VN" sz="4000" b="1">
              <a:solidFill>
                <a:srgbClr val="0070C0"/>
              </a:solidFill>
            </a:endParaRPr>
          </a:p>
        </p:txBody>
      </p:sp>
      <p:sp>
        <p:nvSpPr>
          <p:cNvPr id="19" name="Hộp Văn bản 18">
            <a:extLst>
              <a:ext uri="{FF2B5EF4-FFF2-40B4-BE49-F238E27FC236}">
                <a16:creationId xmlns:a16="http://schemas.microsoft.com/office/drawing/2014/main" id="{1226C1AF-3D71-455B-95D8-B564A7D6F0F9}"/>
              </a:ext>
            </a:extLst>
          </p:cNvPr>
          <p:cNvSpPr txBox="1"/>
          <p:nvPr/>
        </p:nvSpPr>
        <p:spPr>
          <a:xfrm>
            <a:off x="2195753" y="2627910"/>
            <a:ext cx="6211957" cy="2532360"/>
          </a:xfrm>
          <a:prstGeom prst="rect">
            <a:avLst/>
          </a:prstGeom>
          <a:noFill/>
        </p:spPr>
        <p:txBody>
          <a:bodyPr wrap="none" rtlCol="0">
            <a:spAutoFit/>
          </a:bodyPr>
          <a:lstStyle/>
          <a:p>
            <a:pPr>
              <a:lnSpc>
                <a:spcPct val="200000"/>
              </a:lnSpc>
            </a:pPr>
            <a:r>
              <a:rPr lang="vi-VN" sz="2800" b="1">
                <a:solidFill>
                  <a:srgbClr val="0070C0"/>
                </a:solidFill>
              </a:rPr>
              <a:t>19200349</a:t>
            </a:r>
            <a:r>
              <a:rPr lang="vi-VN" sz="2800" b="1"/>
              <a:t> </a:t>
            </a:r>
            <a:r>
              <a:rPr lang="en-US" sz="2800" b="1"/>
              <a:t>	</a:t>
            </a:r>
            <a:r>
              <a:rPr lang="vi-VN" sz="2800" b="1"/>
              <a:t> </a:t>
            </a:r>
            <a:r>
              <a:rPr lang="en-US" sz="2800" b="1"/>
              <a:t>	</a:t>
            </a:r>
            <a:r>
              <a:rPr lang="vi-VN" sz="2800" b="1"/>
              <a:t>Nguyễn Đình Khôi</a:t>
            </a:r>
          </a:p>
          <a:p>
            <a:pPr>
              <a:lnSpc>
                <a:spcPct val="200000"/>
              </a:lnSpc>
            </a:pPr>
            <a:r>
              <a:rPr lang="vi-VN" sz="2800" b="1">
                <a:solidFill>
                  <a:srgbClr val="0070C0"/>
                </a:solidFill>
              </a:rPr>
              <a:t>19200421</a:t>
            </a:r>
            <a:r>
              <a:rPr lang="en-US" sz="2800" b="1"/>
              <a:t>	</a:t>
            </a:r>
            <a:r>
              <a:rPr lang="vi-VN" sz="2800" b="1"/>
              <a:t> </a:t>
            </a:r>
            <a:r>
              <a:rPr lang="en-US" sz="2800" b="1"/>
              <a:t>	</a:t>
            </a:r>
            <a:r>
              <a:rPr lang="vi-VN" sz="2800" b="1"/>
              <a:t>Nguyễn Hồng Phát</a:t>
            </a:r>
          </a:p>
          <a:p>
            <a:pPr>
              <a:lnSpc>
                <a:spcPct val="200000"/>
              </a:lnSpc>
            </a:pPr>
            <a:r>
              <a:rPr lang="vi-VN" sz="2800" b="1">
                <a:solidFill>
                  <a:srgbClr val="0070C0"/>
                </a:solidFill>
              </a:rPr>
              <a:t>19200495</a:t>
            </a:r>
            <a:r>
              <a:rPr lang="en-US" sz="2800" b="1"/>
              <a:t>	</a:t>
            </a:r>
            <a:r>
              <a:rPr lang="vi-VN" sz="2800" b="1"/>
              <a:t> </a:t>
            </a:r>
            <a:r>
              <a:rPr lang="en-US" sz="2800" b="1"/>
              <a:t>	</a:t>
            </a:r>
            <a:r>
              <a:rPr lang="vi-VN" sz="2800" b="1"/>
              <a:t>Huỳnh Chí Thật</a:t>
            </a:r>
          </a:p>
        </p:txBody>
      </p:sp>
      <p:sp>
        <p:nvSpPr>
          <p:cNvPr id="23" name="Hình chữ nhật: Góc Tròn 22">
            <a:extLst>
              <a:ext uri="{FF2B5EF4-FFF2-40B4-BE49-F238E27FC236}">
                <a16:creationId xmlns:a16="http://schemas.microsoft.com/office/drawing/2014/main" id="{86F318B9-129B-4D64-94D0-FD09073677E4}"/>
              </a:ext>
            </a:extLst>
          </p:cNvPr>
          <p:cNvSpPr/>
          <p:nvPr/>
        </p:nvSpPr>
        <p:spPr>
          <a:xfrm rot="395238">
            <a:off x="9747973" y="1980367"/>
            <a:ext cx="896717" cy="3081816"/>
          </a:xfrm>
          <a:prstGeom prst="roundRect">
            <a:avLst>
              <a:gd name="adj" fmla="val 50000"/>
            </a:avLst>
          </a:prstGeom>
          <a:blipFill dpi="0" rotWithShape="0">
            <a:blip r:embed="rId2"/>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Hình chữ nhật: Góc Tròn 26">
            <a:extLst>
              <a:ext uri="{FF2B5EF4-FFF2-40B4-BE49-F238E27FC236}">
                <a16:creationId xmlns:a16="http://schemas.microsoft.com/office/drawing/2014/main" id="{2009CCA5-0D0B-42A4-8085-1ED06EC88926}"/>
              </a:ext>
            </a:extLst>
          </p:cNvPr>
          <p:cNvSpPr/>
          <p:nvPr/>
        </p:nvSpPr>
        <p:spPr>
          <a:xfrm rot="395238">
            <a:off x="8639397" y="1243549"/>
            <a:ext cx="896717" cy="3081816"/>
          </a:xfrm>
          <a:prstGeom prst="roundRect">
            <a:avLst>
              <a:gd name="adj" fmla="val 50000"/>
            </a:avLst>
          </a:prstGeom>
          <a:blipFill dpi="0" rotWithShape="0">
            <a:blip r:embed="rId3"/>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Hình chữ nhật: Góc Tròn 29">
            <a:extLst>
              <a:ext uri="{FF2B5EF4-FFF2-40B4-BE49-F238E27FC236}">
                <a16:creationId xmlns:a16="http://schemas.microsoft.com/office/drawing/2014/main" id="{DC523F8F-5F4B-4143-B6BA-504C661D6C79}"/>
              </a:ext>
            </a:extLst>
          </p:cNvPr>
          <p:cNvSpPr/>
          <p:nvPr/>
        </p:nvSpPr>
        <p:spPr>
          <a:xfrm rot="395238">
            <a:off x="10856550" y="2990747"/>
            <a:ext cx="896717" cy="3081816"/>
          </a:xfrm>
          <a:prstGeom prst="roundRect">
            <a:avLst>
              <a:gd name="adj" fmla="val 50000"/>
            </a:avLst>
          </a:prstGeom>
          <a:blipFill dpi="0" rotWithShape="0">
            <a:blip r:embed="rId4"/>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ình tự do: Hình 32">
            <a:extLst>
              <a:ext uri="{FF2B5EF4-FFF2-40B4-BE49-F238E27FC236}">
                <a16:creationId xmlns:a16="http://schemas.microsoft.com/office/drawing/2014/main" id="{0E011F94-0455-435E-896C-29E1FC8F393B}"/>
              </a:ext>
            </a:extLst>
          </p:cNvPr>
          <p:cNvSpPr/>
          <p:nvPr/>
        </p:nvSpPr>
        <p:spPr>
          <a:xfrm>
            <a:off x="10834100" y="0"/>
            <a:ext cx="1357900" cy="1615124"/>
          </a:xfrm>
          <a:custGeom>
            <a:avLst/>
            <a:gdLst>
              <a:gd name="connsiteX0" fmla="*/ 228346 w 1357900"/>
              <a:gd name="connsiteY0" fmla="*/ 0 h 1615124"/>
              <a:gd name="connsiteX1" fmla="*/ 694600 w 1357900"/>
              <a:gd name="connsiteY1" fmla="*/ 0 h 1615124"/>
              <a:gd name="connsiteX2" fmla="*/ 974481 w 1357900"/>
              <a:gd name="connsiteY2" fmla="*/ 330931 h 1615124"/>
              <a:gd name="connsiteX3" fmla="*/ 1357900 w 1357900"/>
              <a:gd name="connsiteY3" fmla="*/ 13103 h 1615124"/>
              <a:gd name="connsiteX4" fmla="*/ 1357900 w 1357900"/>
              <a:gd name="connsiteY4" fmla="*/ 709988 h 1615124"/>
              <a:gd name="connsiteX5" fmla="*/ 1320961 w 1357900"/>
              <a:gd name="connsiteY5" fmla="*/ 740608 h 1615124"/>
              <a:gd name="connsiteX6" fmla="*/ 1357900 w 1357900"/>
              <a:gd name="connsiteY6" fmla="*/ 784284 h 1615124"/>
              <a:gd name="connsiteX7" fmla="*/ 1357900 w 1357900"/>
              <a:gd name="connsiteY7" fmla="*/ 1615124 h 1615124"/>
              <a:gd name="connsiteX8" fmla="*/ 907881 w 1357900"/>
              <a:gd name="connsiteY8" fmla="*/ 1083023 h 1615124"/>
              <a:gd name="connsiteX9" fmla="*/ 342398 w 1357900"/>
              <a:gd name="connsiteY9" fmla="*/ 1551768 h 1615124"/>
              <a:gd name="connsiteX10" fmla="*/ 0 w 1357900"/>
              <a:gd name="connsiteY10" fmla="*/ 1138709 h 1615124"/>
              <a:gd name="connsiteX11" fmla="*/ 561401 w 1357900"/>
              <a:gd name="connsiteY11" fmla="*/ 673346 h 1615124"/>
              <a:gd name="connsiteX12" fmla="*/ 90514 w 1357900"/>
              <a:gd name="connsiteY12" fmla="*/ 116570 h 161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7900" h="1615124">
                <a:moveTo>
                  <a:pt x="228346" y="0"/>
                </a:moveTo>
                <a:lnTo>
                  <a:pt x="694600" y="0"/>
                </a:lnTo>
                <a:lnTo>
                  <a:pt x="974481" y="330931"/>
                </a:lnTo>
                <a:lnTo>
                  <a:pt x="1357900" y="13103"/>
                </a:lnTo>
                <a:lnTo>
                  <a:pt x="1357900" y="709988"/>
                </a:lnTo>
                <a:lnTo>
                  <a:pt x="1320961" y="740608"/>
                </a:lnTo>
                <a:lnTo>
                  <a:pt x="1357900" y="784284"/>
                </a:lnTo>
                <a:lnTo>
                  <a:pt x="1357900" y="1615124"/>
                </a:lnTo>
                <a:lnTo>
                  <a:pt x="907881" y="1083023"/>
                </a:lnTo>
                <a:lnTo>
                  <a:pt x="342398" y="1551768"/>
                </a:lnTo>
                <a:lnTo>
                  <a:pt x="0" y="1138709"/>
                </a:lnTo>
                <a:lnTo>
                  <a:pt x="561401" y="673346"/>
                </a:lnTo>
                <a:lnTo>
                  <a:pt x="90514" y="11657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Tree>
    <p:extLst>
      <p:ext uri="{BB962C8B-B14F-4D97-AF65-F5344CB8AC3E}">
        <p14:creationId xmlns:p14="http://schemas.microsoft.com/office/powerpoint/2010/main" val="2823861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63AE6330-18F3-43E0-88C1-CB8079E2E305}"/>
              </a:ext>
            </a:extLst>
          </p:cNvPr>
          <p:cNvSpPr/>
          <p:nvPr/>
        </p:nvSpPr>
        <p:spPr>
          <a:xfrm>
            <a:off x="1300162" y="941270"/>
            <a:ext cx="9591675" cy="51737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2C987A80-9A14-49C2-8D80-D7F2350B09B2}"/>
              </a:ext>
            </a:extLst>
          </p:cNvPr>
          <p:cNvSpPr/>
          <p:nvPr/>
        </p:nvSpPr>
        <p:spPr>
          <a:xfrm>
            <a:off x="1731317" y="941270"/>
            <a:ext cx="3743325" cy="7827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CÁC LỆNH CẦN THIẾT</a:t>
            </a:r>
            <a:endParaRPr lang="vi-VN" sz="2400" b="1"/>
          </a:p>
        </p:txBody>
      </p:sp>
      <p:sp>
        <p:nvSpPr>
          <p:cNvPr id="6" name="Lục giác 5">
            <a:extLst>
              <a:ext uri="{FF2B5EF4-FFF2-40B4-BE49-F238E27FC236}">
                <a16:creationId xmlns:a16="http://schemas.microsoft.com/office/drawing/2014/main" id="{E46C1625-BB38-42BB-B22C-0789B0BC333C}"/>
              </a:ext>
            </a:extLst>
          </p:cNvPr>
          <p:cNvSpPr/>
          <p:nvPr/>
        </p:nvSpPr>
        <p:spPr>
          <a:xfrm>
            <a:off x="337610" y="158515"/>
            <a:ext cx="1925105" cy="1565510"/>
          </a:xfrm>
          <a:prstGeom prst="hexagon">
            <a:avLst>
              <a:gd name="adj" fmla="val 33844"/>
              <a:gd name="vf" fmla="val 115470"/>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E130BE24-93BC-4816-86BF-C9A9678A737B}"/>
              </a:ext>
            </a:extLst>
          </p:cNvPr>
          <p:cNvSpPr txBox="1"/>
          <p:nvPr/>
        </p:nvSpPr>
        <p:spPr>
          <a:xfrm>
            <a:off x="5905797" y="1145760"/>
            <a:ext cx="4155305" cy="461665"/>
          </a:xfrm>
          <a:prstGeom prst="rect">
            <a:avLst/>
          </a:prstGeom>
          <a:noFill/>
        </p:spPr>
        <p:txBody>
          <a:bodyPr wrap="none" rtlCol="0">
            <a:spAutoFit/>
          </a:bodyPr>
          <a:lstStyle/>
          <a:p>
            <a:r>
              <a:rPr lang="vi-VN" sz="2400">
                <a:solidFill>
                  <a:srgbClr val="0070C0"/>
                </a:solidFill>
              </a:rPr>
              <a:t>Các loại lệnh cơ sở dữ liệu</a:t>
            </a:r>
          </a:p>
        </p:txBody>
      </p:sp>
      <p:sp>
        <p:nvSpPr>
          <p:cNvPr id="8" name="Hộp Văn bản 7">
            <a:extLst>
              <a:ext uri="{FF2B5EF4-FFF2-40B4-BE49-F238E27FC236}">
                <a16:creationId xmlns:a16="http://schemas.microsoft.com/office/drawing/2014/main" id="{E5A58419-DF6C-45A6-822F-EB5DA898D4B5}"/>
              </a:ext>
            </a:extLst>
          </p:cNvPr>
          <p:cNvSpPr txBox="1"/>
          <p:nvPr/>
        </p:nvSpPr>
        <p:spPr>
          <a:xfrm>
            <a:off x="1597967" y="1838325"/>
            <a:ext cx="8946505" cy="29420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b="1"/>
              <a:t> KEYS – Khoá</a:t>
            </a:r>
            <a:r>
              <a:rPr lang="en-US" b="1"/>
              <a:t>:</a:t>
            </a:r>
          </a:p>
          <a:p>
            <a:pPr marL="742950" lvl="1" indent="-285750">
              <a:lnSpc>
                <a:spcPct val="150000"/>
              </a:lnSpc>
              <a:buFont typeface="Arial" panose="020B0604020202020204" pitchFamily="34" charset="0"/>
              <a:buChar char="•"/>
            </a:pPr>
            <a:r>
              <a:rPr lang="en-US"/>
              <a:t>Có 5 loại khoá trong cơ sở dữ liệu:</a:t>
            </a:r>
          </a:p>
          <a:p>
            <a:pPr marL="1200150" lvl="2" indent="-285750">
              <a:lnSpc>
                <a:spcPct val="150000"/>
              </a:lnSpc>
              <a:buFont typeface="Arial" panose="020B0604020202020204" pitchFamily="34" charset="0"/>
              <a:buChar char="•"/>
            </a:pPr>
            <a:r>
              <a:rPr lang="en-US"/>
              <a:t>Primary Key</a:t>
            </a:r>
          </a:p>
          <a:p>
            <a:pPr marL="1200150" lvl="2" indent="-285750">
              <a:lnSpc>
                <a:spcPct val="150000"/>
              </a:lnSpc>
              <a:buFont typeface="Arial" panose="020B0604020202020204" pitchFamily="34" charset="0"/>
              <a:buChar char="•"/>
            </a:pPr>
            <a:r>
              <a:rPr lang="en-US"/>
              <a:t>Candidate Key</a:t>
            </a:r>
          </a:p>
          <a:p>
            <a:pPr marL="1200150" lvl="2" indent="-285750">
              <a:lnSpc>
                <a:spcPct val="150000"/>
              </a:lnSpc>
              <a:buFont typeface="Arial" panose="020B0604020202020204" pitchFamily="34" charset="0"/>
              <a:buChar char="•"/>
            </a:pPr>
            <a:r>
              <a:rPr lang="en-US"/>
              <a:t>Super Key</a:t>
            </a:r>
          </a:p>
          <a:p>
            <a:pPr marL="1200150" lvl="2" indent="-285750">
              <a:lnSpc>
                <a:spcPct val="150000"/>
              </a:lnSpc>
              <a:buFont typeface="Arial" panose="020B0604020202020204" pitchFamily="34" charset="0"/>
              <a:buChar char="•"/>
            </a:pPr>
            <a:r>
              <a:rPr lang="en-US"/>
              <a:t>Alternate Key</a:t>
            </a:r>
          </a:p>
          <a:p>
            <a:pPr marL="1200150" lvl="2" indent="-285750">
              <a:lnSpc>
                <a:spcPct val="150000"/>
              </a:lnSpc>
              <a:buFont typeface="Arial" panose="020B0604020202020204" pitchFamily="34" charset="0"/>
              <a:buChar char="•"/>
            </a:pPr>
            <a:r>
              <a:rPr lang="en-US"/>
              <a:t>Foreign Key</a:t>
            </a:r>
          </a:p>
        </p:txBody>
      </p:sp>
    </p:spTree>
    <p:extLst>
      <p:ext uri="{BB962C8B-B14F-4D97-AF65-F5344CB8AC3E}">
        <p14:creationId xmlns:p14="http://schemas.microsoft.com/office/powerpoint/2010/main" val="320533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74BAE94C-6F59-439A-9E00-47E1F334CB0C}"/>
              </a:ext>
            </a:extLst>
          </p:cNvPr>
          <p:cNvSpPr txBox="1"/>
          <p:nvPr/>
        </p:nvSpPr>
        <p:spPr>
          <a:xfrm>
            <a:off x="1435910" y="266700"/>
            <a:ext cx="9320180" cy="707886"/>
          </a:xfrm>
          <a:prstGeom prst="rect">
            <a:avLst/>
          </a:prstGeom>
          <a:noFill/>
        </p:spPr>
        <p:txBody>
          <a:bodyPr wrap="none" rtlCol="0">
            <a:spAutoFit/>
          </a:bodyPr>
          <a:lstStyle/>
          <a:p>
            <a:pPr algn="ctr"/>
            <a:r>
              <a:rPr lang="en-US" sz="4000" b="1">
                <a:solidFill>
                  <a:srgbClr val="292B2A"/>
                </a:solidFill>
                <a:effectLst>
                  <a:outerShdw blurRad="38100" dist="38100" dir="2700000" algn="tl">
                    <a:srgbClr val="000000">
                      <a:alpha val="43137"/>
                    </a:srgbClr>
                  </a:outerShdw>
                </a:effectLst>
              </a:rPr>
              <a:t>CÁC </a:t>
            </a:r>
            <a:r>
              <a:rPr lang="en-US" sz="4000" b="1">
                <a:solidFill>
                  <a:srgbClr val="3FBEB7"/>
                </a:solidFill>
                <a:effectLst>
                  <a:outerShdw blurRad="38100" dist="38100" dir="2700000" algn="tl">
                    <a:srgbClr val="000000">
                      <a:alpha val="43137"/>
                    </a:srgbClr>
                  </a:outerShdw>
                </a:effectLst>
              </a:rPr>
              <a:t>ĐỐI TƯỢNG </a:t>
            </a:r>
            <a:r>
              <a:rPr lang="en-US" sz="4000" b="1">
                <a:solidFill>
                  <a:srgbClr val="292B2A"/>
                </a:solidFill>
                <a:effectLst>
                  <a:outerShdw blurRad="38100" dist="38100" dir="2700000" algn="tl">
                    <a:srgbClr val="000000">
                      <a:alpha val="43137"/>
                    </a:srgbClr>
                  </a:outerShdw>
                </a:effectLst>
              </a:rPr>
              <a:t>ĐƯỢC HƯỚNG ĐẾN</a:t>
            </a:r>
            <a:endParaRPr lang="vi-VN" sz="4000" b="1">
              <a:solidFill>
                <a:srgbClr val="292B2A"/>
              </a:solidFill>
              <a:effectLst>
                <a:outerShdw blurRad="38100" dist="38100" dir="2700000" algn="tl">
                  <a:srgbClr val="000000">
                    <a:alpha val="43137"/>
                  </a:srgbClr>
                </a:outerShdw>
              </a:effectLst>
            </a:endParaRPr>
          </a:p>
        </p:txBody>
      </p:sp>
      <p:sp>
        <p:nvSpPr>
          <p:cNvPr id="4" name="Hình Bầu dục 3">
            <a:extLst>
              <a:ext uri="{FF2B5EF4-FFF2-40B4-BE49-F238E27FC236}">
                <a16:creationId xmlns:a16="http://schemas.microsoft.com/office/drawing/2014/main" id="{84DB97C8-02D5-4B59-B987-58A7856BE82C}"/>
              </a:ext>
            </a:extLst>
          </p:cNvPr>
          <p:cNvSpPr/>
          <p:nvPr/>
        </p:nvSpPr>
        <p:spPr>
          <a:xfrm>
            <a:off x="2673216" y="1457836"/>
            <a:ext cx="1714500" cy="177089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ình Bầu dục 4">
            <a:extLst>
              <a:ext uri="{FF2B5EF4-FFF2-40B4-BE49-F238E27FC236}">
                <a16:creationId xmlns:a16="http://schemas.microsoft.com/office/drawing/2014/main" id="{0AB907C0-1092-4763-97C0-6C8B9DAF5BFF}"/>
              </a:ext>
            </a:extLst>
          </p:cNvPr>
          <p:cNvSpPr/>
          <p:nvPr/>
        </p:nvSpPr>
        <p:spPr>
          <a:xfrm>
            <a:off x="7868866" y="1457836"/>
            <a:ext cx="1714500" cy="177089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ình Bầu dục 5">
            <a:extLst>
              <a:ext uri="{FF2B5EF4-FFF2-40B4-BE49-F238E27FC236}">
                <a16:creationId xmlns:a16="http://schemas.microsoft.com/office/drawing/2014/main" id="{850C571F-D8A4-4E60-9F28-EDA820139DB1}"/>
              </a:ext>
            </a:extLst>
          </p:cNvPr>
          <p:cNvSpPr/>
          <p:nvPr/>
        </p:nvSpPr>
        <p:spPr>
          <a:xfrm>
            <a:off x="2640148" y="4124566"/>
            <a:ext cx="1714500" cy="1770898"/>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ình Bầu dục 6">
            <a:extLst>
              <a:ext uri="{FF2B5EF4-FFF2-40B4-BE49-F238E27FC236}">
                <a16:creationId xmlns:a16="http://schemas.microsoft.com/office/drawing/2014/main" id="{363E9C3E-9C67-4EFC-B5FD-16EF5097A920}"/>
              </a:ext>
            </a:extLst>
          </p:cNvPr>
          <p:cNvSpPr/>
          <p:nvPr/>
        </p:nvSpPr>
        <p:spPr>
          <a:xfrm>
            <a:off x="7834480" y="4124566"/>
            <a:ext cx="1714500" cy="177089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ộp Văn bản 11">
            <a:extLst>
              <a:ext uri="{FF2B5EF4-FFF2-40B4-BE49-F238E27FC236}">
                <a16:creationId xmlns:a16="http://schemas.microsoft.com/office/drawing/2014/main" id="{94F08298-2FD7-46A9-B57A-7E9E17C8A5B3}"/>
              </a:ext>
            </a:extLst>
          </p:cNvPr>
          <p:cNvSpPr txBox="1"/>
          <p:nvPr/>
        </p:nvSpPr>
        <p:spPr>
          <a:xfrm>
            <a:off x="3027294" y="3285260"/>
            <a:ext cx="1044442" cy="400110"/>
          </a:xfrm>
          <a:prstGeom prst="rect">
            <a:avLst/>
          </a:prstGeom>
          <a:noFill/>
        </p:spPr>
        <p:txBody>
          <a:bodyPr wrap="square" rtlCol="0">
            <a:spAutoFit/>
          </a:bodyPr>
          <a:lstStyle/>
          <a:p>
            <a:r>
              <a:rPr lang="en-US" sz="2000" b="1">
                <a:solidFill>
                  <a:srgbClr val="292B2A"/>
                </a:solidFill>
              </a:rPr>
              <a:t>SÁCH</a:t>
            </a:r>
            <a:endParaRPr lang="vi-VN" sz="2000" b="1">
              <a:solidFill>
                <a:srgbClr val="292B2A"/>
              </a:solidFill>
            </a:endParaRPr>
          </a:p>
        </p:txBody>
      </p:sp>
      <p:sp>
        <p:nvSpPr>
          <p:cNvPr id="13" name="Hộp Văn bản 12">
            <a:extLst>
              <a:ext uri="{FF2B5EF4-FFF2-40B4-BE49-F238E27FC236}">
                <a16:creationId xmlns:a16="http://schemas.microsoft.com/office/drawing/2014/main" id="{147B8869-7239-41FF-9123-2577922B0813}"/>
              </a:ext>
            </a:extLst>
          </p:cNvPr>
          <p:cNvSpPr txBox="1"/>
          <p:nvPr/>
        </p:nvSpPr>
        <p:spPr>
          <a:xfrm>
            <a:off x="7804286" y="3285260"/>
            <a:ext cx="1779080" cy="400110"/>
          </a:xfrm>
          <a:prstGeom prst="rect">
            <a:avLst/>
          </a:prstGeom>
          <a:noFill/>
        </p:spPr>
        <p:txBody>
          <a:bodyPr wrap="square" rtlCol="0">
            <a:spAutoFit/>
          </a:bodyPr>
          <a:lstStyle/>
          <a:p>
            <a:pPr algn="ctr"/>
            <a:r>
              <a:rPr lang="en-US" sz="2000" b="1">
                <a:solidFill>
                  <a:srgbClr val="292B2A"/>
                </a:solidFill>
              </a:rPr>
              <a:t>KHO SÁCH</a:t>
            </a:r>
            <a:endParaRPr lang="vi-VN" sz="2000" b="1">
              <a:solidFill>
                <a:srgbClr val="292B2A"/>
              </a:solidFill>
            </a:endParaRPr>
          </a:p>
        </p:txBody>
      </p:sp>
      <p:sp>
        <p:nvSpPr>
          <p:cNvPr id="14" name="Hộp Văn bản 13">
            <a:extLst>
              <a:ext uri="{FF2B5EF4-FFF2-40B4-BE49-F238E27FC236}">
                <a16:creationId xmlns:a16="http://schemas.microsoft.com/office/drawing/2014/main" id="{3A377A27-1D27-4FC1-9562-F51600DDDE77}"/>
              </a:ext>
            </a:extLst>
          </p:cNvPr>
          <p:cNvSpPr txBox="1"/>
          <p:nvPr/>
        </p:nvSpPr>
        <p:spPr>
          <a:xfrm>
            <a:off x="2359182" y="5981942"/>
            <a:ext cx="2276433" cy="400110"/>
          </a:xfrm>
          <a:prstGeom prst="rect">
            <a:avLst/>
          </a:prstGeom>
          <a:noFill/>
        </p:spPr>
        <p:txBody>
          <a:bodyPr wrap="square" rtlCol="0">
            <a:spAutoFit/>
          </a:bodyPr>
          <a:lstStyle/>
          <a:p>
            <a:pPr algn="ctr"/>
            <a:r>
              <a:rPr lang="en-US" sz="2000" b="1">
                <a:solidFill>
                  <a:srgbClr val="292B2A"/>
                </a:solidFill>
              </a:rPr>
              <a:t>KHÁCH HÀNG</a:t>
            </a:r>
            <a:endParaRPr lang="vi-VN" sz="2000" b="1">
              <a:solidFill>
                <a:srgbClr val="292B2A"/>
              </a:solidFill>
            </a:endParaRPr>
          </a:p>
        </p:txBody>
      </p:sp>
      <p:sp>
        <p:nvSpPr>
          <p:cNvPr id="15" name="Hộp Văn bản 14">
            <a:extLst>
              <a:ext uri="{FF2B5EF4-FFF2-40B4-BE49-F238E27FC236}">
                <a16:creationId xmlns:a16="http://schemas.microsoft.com/office/drawing/2014/main" id="{2890FB17-FA63-4A3D-B847-88B405690241}"/>
              </a:ext>
            </a:extLst>
          </p:cNvPr>
          <p:cNvSpPr txBox="1"/>
          <p:nvPr/>
        </p:nvSpPr>
        <p:spPr>
          <a:xfrm>
            <a:off x="7889708" y="5981942"/>
            <a:ext cx="1693658" cy="400110"/>
          </a:xfrm>
          <a:prstGeom prst="rect">
            <a:avLst/>
          </a:prstGeom>
          <a:noFill/>
        </p:spPr>
        <p:txBody>
          <a:bodyPr wrap="square" rtlCol="0">
            <a:spAutoFit/>
          </a:bodyPr>
          <a:lstStyle/>
          <a:p>
            <a:pPr algn="ctr"/>
            <a:r>
              <a:rPr lang="en-US" sz="2000" b="1">
                <a:solidFill>
                  <a:srgbClr val="292B2A"/>
                </a:solidFill>
              </a:rPr>
              <a:t>HOÁ ĐƠN</a:t>
            </a:r>
            <a:endParaRPr lang="vi-VN" sz="2000" b="1">
              <a:solidFill>
                <a:srgbClr val="292B2A"/>
              </a:solidFill>
            </a:endParaRPr>
          </a:p>
        </p:txBody>
      </p:sp>
      <p:sp>
        <p:nvSpPr>
          <p:cNvPr id="16" name="Hình tự do: Hình 15">
            <a:extLst>
              <a:ext uri="{FF2B5EF4-FFF2-40B4-BE49-F238E27FC236}">
                <a16:creationId xmlns:a16="http://schemas.microsoft.com/office/drawing/2014/main" id="{1C93BAB1-7181-427A-98F9-507FC2D0DB92}"/>
              </a:ext>
            </a:extLst>
          </p:cNvPr>
          <p:cNvSpPr/>
          <p:nvPr/>
        </p:nvSpPr>
        <p:spPr>
          <a:xfrm>
            <a:off x="10872446" y="1"/>
            <a:ext cx="1319554" cy="1238539"/>
          </a:xfrm>
          <a:custGeom>
            <a:avLst/>
            <a:gdLst>
              <a:gd name="connsiteX0" fmla="*/ 154743 w 1319554"/>
              <a:gd name="connsiteY0" fmla="*/ 0 h 1238539"/>
              <a:gd name="connsiteX1" fmla="*/ 652060 w 1319554"/>
              <a:gd name="connsiteY1" fmla="*/ 0 h 1238539"/>
              <a:gd name="connsiteX2" fmla="*/ 811497 w 1319554"/>
              <a:gd name="connsiteY2" fmla="*/ 188518 h 1238539"/>
              <a:gd name="connsiteX3" fmla="*/ 1038919 w 1319554"/>
              <a:gd name="connsiteY3" fmla="*/ 0 h 1238539"/>
              <a:gd name="connsiteX4" fmla="*/ 1319554 w 1319554"/>
              <a:gd name="connsiteY4" fmla="*/ 0 h 1238539"/>
              <a:gd name="connsiteX5" fmla="*/ 1319554 w 1319554"/>
              <a:gd name="connsiteY5" fmla="*/ 260594 h 1238539"/>
              <a:gd name="connsiteX6" fmla="*/ 1056718 w 1319554"/>
              <a:gd name="connsiteY6" fmla="*/ 478467 h 1238539"/>
              <a:gd name="connsiteX7" fmla="*/ 1319554 w 1319554"/>
              <a:gd name="connsiteY7" fmla="*/ 789244 h 1238539"/>
              <a:gd name="connsiteX8" fmla="*/ 1319554 w 1319554"/>
              <a:gd name="connsiteY8" fmla="*/ 1139307 h 1238539"/>
              <a:gd name="connsiteX9" fmla="*/ 1202223 w 1319554"/>
              <a:gd name="connsiteY9" fmla="*/ 1238539 h 1238539"/>
              <a:gd name="connsiteX10" fmla="*/ 764361 w 1319554"/>
              <a:gd name="connsiteY10" fmla="*/ 720812 h 1238539"/>
              <a:gd name="connsiteX11" fmla="*/ 242333 w 1319554"/>
              <a:gd name="connsiteY11" fmla="*/ 1153537 h 1238539"/>
              <a:gd name="connsiteX12" fmla="*/ 0 w 1319554"/>
              <a:gd name="connsiteY12" fmla="*/ 861194 h 1238539"/>
              <a:gd name="connsiteX13" fmla="*/ 519140 w 1319554"/>
              <a:gd name="connsiteY13" fmla="*/ 430863 h 12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54" h="1238539">
                <a:moveTo>
                  <a:pt x="154743" y="0"/>
                </a:moveTo>
                <a:lnTo>
                  <a:pt x="652060" y="0"/>
                </a:lnTo>
                <a:lnTo>
                  <a:pt x="811497" y="188518"/>
                </a:lnTo>
                <a:lnTo>
                  <a:pt x="1038919" y="0"/>
                </a:lnTo>
                <a:lnTo>
                  <a:pt x="1319554" y="0"/>
                </a:lnTo>
                <a:lnTo>
                  <a:pt x="1319554" y="260594"/>
                </a:lnTo>
                <a:lnTo>
                  <a:pt x="1056718" y="478467"/>
                </a:lnTo>
                <a:lnTo>
                  <a:pt x="1319554" y="789244"/>
                </a:lnTo>
                <a:lnTo>
                  <a:pt x="1319554" y="1139307"/>
                </a:lnTo>
                <a:lnTo>
                  <a:pt x="1202223" y="1238539"/>
                </a:lnTo>
                <a:lnTo>
                  <a:pt x="764361" y="720812"/>
                </a:lnTo>
                <a:lnTo>
                  <a:pt x="242333" y="1153537"/>
                </a:lnTo>
                <a:lnTo>
                  <a:pt x="0" y="861194"/>
                </a:lnTo>
                <a:lnTo>
                  <a:pt x="519140" y="430863"/>
                </a:lnTo>
                <a:close/>
              </a:path>
            </a:pathLst>
          </a:custGeom>
          <a:solidFill>
            <a:srgbClr val="3FBEB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7" name="Hình tự do: Hình 16">
            <a:extLst>
              <a:ext uri="{FF2B5EF4-FFF2-40B4-BE49-F238E27FC236}">
                <a16:creationId xmlns:a16="http://schemas.microsoft.com/office/drawing/2014/main" id="{BC3580AB-A18E-4437-809F-104403B03790}"/>
              </a:ext>
            </a:extLst>
          </p:cNvPr>
          <p:cNvSpPr/>
          <p:nvPr/>
        </p:nvSpPr>
        <p:spPr>
          <a:xfrm rot="5400000" flipV="1">
            <a:off x="-19980" y="6227123"/>
            <a:ext cx="650857" cy="610897"/>
          </a:xfrm>
          <a:custGeom>
            <a:avLst/>
            <a:gdLst>
              <a:gd name="connsiteX0" fmla="*/ 154743 w 1319554"/>
              <a:gd name="connsiteY0" fmla="*/ 0 h 1238539"/>
              <a:gd name="connsiteX1" fmla="*/ 652060 w 1319554"/>
              <a:gd name="connsiteY1" fmla="*/ 0 h 1238539"/>
              <a:gd name="connsiteX2" fmla="*/ 811497 w 1319554"/>
              <a:gd name="connsiteY2" fmla="*/ 188518 h 1238539"/>
              <a:gd name="connsiteX3" fmla="*/ 1038919 w 1319554"/>
              <a:gd name="connsiteY3" fmla="*/ 0 h 1238539"/>
              <a:gd name="connsiteX4" fmla="*/ 1319554 w 1319554"/>
              <a:gd name="connsiteY4" fmla="*/ 0 h 1238539"/>
              <a:gd name="connsiteX5" fmla="*/ 1319554 w 1319554"/>
              <a:gd name="connsiteY5" fmla="*/ 260594 h 1238539"/>
              <a:gd name="connsiteX6" fmla="*/ 1056718 w 1319554"/>
              <a:gd name="connsiteY6" fmla="*/ 478467 h 1238539"/>
              <a:gd name="connsiteX7" fmla="*/ 1319554 w 1319554"/>
              <a:gd name="connsiteY7" fmla="*/ 789244 h 1238539"/>
              <a:gd name="connsiteX8" fmla="*/ 1319554 w 1319554"/>
              <a:gd name="connsiteY8" fmla="*/ 1139307 h 1238539"/>
              <a:gd name="connsiteX9" fmla="*/ 1202223 w 1319554"/>
              <a:gd name="connsiteY9" fmla="*/ 1238539 h 1238539"/>
              <a:gd name="connsiteX10" fmla="*/ 764361 w 1319554"/>
              <a:gd name="connsiteY10" fmla="*/ 720812 h 1238539"/>
              <a:gd name="connsiteX11" fmla="*/ 242333 w 1319554"/>
              <a:gd name="connsiteY11" fmla="*/ 1153537 h 1238539"/>
              <a:gd name="connsiteX12" fmla="*/ 0 w 1319554"/>
              <a:gd name="connsiteY12" fmla="*/ 861194 h 1238539"/>
              <a:gd name="connsiteX13" fmla="*/ 519140 w 1319554"/>
              <a:gd name="connsiteY13" fmla="*/ 430863 h 12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54" h="1238539">
                <a:moveTo>
                  <a:pt x="154743" y="0"/>
                </a:moveTo>
                <a:lnTo>
                  <a:pt x="652060" y="0"/>
                </a:lnTo>
                <a:lnTo>
                  <a:pt x="811497" y="188518"/>
                </a:lnTo>
                <a:lnTo>
                  <a:pt x="1038919" y="0"/>
                </a:lnTo>
                <a:lnTo>
                  <a:pt x="1319554" y="0"/>
                </a:lnTo>
                <a:lnTo>
                  <a:pt x="1319554" y="260594"/>
                </a:lnTo>
                <a:lnTo>
                  <a:pt x="1056718" y="478467"/>
                </a:lnTo>
                <a:lnTo>
                  <a:pt x="1319554" y="789244"/>
                </a:lnTo>
                <a:lnTo>
                  <a:pt x="1319554" y="1139307"/>
                </a:lnTo>
                <a:lnTo>
                  <a:pt x="1202223" y="1238539"/>
                </a:lnTo>
                <a:lnTo>
                  <a:pt x="764361" y="720812"/>
                </a:lnTo>
                <a:lnTo>
                  <a:pt x="242333" y="1153537"/>
                </a:lnTo>
                <a:lnTo>
                  <a:pt x="0" y="861194"/>
                </a:lnTo>
                <a:lnTo>
                  <a:pt x="519140" y="430863"/>
                </a:lnTo>
                <a:close/>
              </a:path>
            </a:pathLst>
          </a:custGeom>
          <a:solidFill>
            <a:srgbClr val="292B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9" name="Hình tự do: Hình 18">
            <a:extLst>
              <a:ext uri="{FF2B5EF4-FFF2-40B4-BE49-F238E27FC236}">
                <a16:creationId xmlns:a16="http://schemas.microsoft.com/office/drawing/2014/main" id="{6E96B299-CA59-4C9E-B8FE-7C005DF63173}"/>
              </a:ext>
            </a:extLst>
          </p:cNvPr>
          <p:cNvSpPr/>
          <p:nvPr/>
        </p:nvSpPr>
        <p:spPr>
          <a:xfrm rot="198318">
            <a:off x="-41916" y="1028153"/>
            <a:ext cx="820213" cy="1191544"/>
          </a:xfrm>
          <a:custGeom>
            <a:avLst/>
            <a:gdLst>
              <a:gd name="connsiteX0" fmla="*/ 1003157 w 1186910"/>
              <a:gd name="connsiteY0" fmla="*/ 0 h 1724253"/>
              <a:gd name="connsiteX1" fmla="*/ 1186910 w 1186910"/>
              <a:gd name="connsiteY1" fmla="*/ 185577 h 1724253"/>
              <a:gd name="connsiteX2" fmla="*/ 503643 w 1186910"/>
              <a:gd name="connsiteY2" fmla="*/ 862127 h 1724253"/>
              <a:gd name="connsiteX3" fmla="*/ 1186910 w 1186910"/>
              <a:gd name="connsiteY3" fmla="*/ 1538676 h 1724253"/>
              <a:gd name="connsiteX4" fmla="*/ 1003157 w 1186910"/>
              <a:gd name="connsiteY4" fmla="*/ 1724253 h 1724253"/>
              <a:gd name="connsiteX5" fmla="*/ 318057 w 1186910"/>
              <a:gd name="connsiteY5" fmla="*/ 1045888 h 1724253"/>
              <a:gd name="connsiteX6" fmla="*/ 54486 w 1186910"/>
              <a:gd name="connsiteY6" fmla="*/ 1306868 h 1724253"/>
              <a:gd name="connsiteX7" fmla="*/ 34409 w 1186910"/>
              <a:gd name="connsiteY7" fmla="*/ 959225 h 1724253"/>
              <a:gd name="connsiteX8" fmla="*/ 132471 w 1186910"/>
              <a:gd name="connsiteY8" fmla="*/ 862127 h 1724253"/>
              <a:gd name="connsiteX9" fmla="*/ 22513 w 1186910"/>
              <a:gd name="connsiteY9" fmla="*/ 753250 h 1724253"/>
              <a:gd name="connsiteX10" fmla="*/ 0 w 1186910"/>
              <a:gd name="connsiteY10" fmla="*/ 363435 h 1724253"/>
              <a:gd name="connsiteX11" fmla="*/ 318057 w 1186910"/>
              <a:gd name="connsiteY11" fmla="*/ 678365 h 172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6910" h="1724253">
                <a:moveTo>
                  <a:pt x="1003157" y="0"/>
                </a:moveTo>
                <a:lnTo>
                  <a:pt x="1186910" y="185577"/>
                </a:lnTo>
                <a:lnTo>
                  <a:pt x="503643" y="862127"/>
                </a:lnTo>
                <a:lnTo>
                  <a:pt x="1186910" y="1538676"/>
                </a:lnTo>
                <a:lnTo>
                  <a:pt x="1003157" y="1724253"/>
                </a:lnTo>
                <a:lnTo>
                  <a:pt x="318057" y="1045888"/>
                </a:lnTo>
                <a:lnTo>
                  <a:pt x="54486" y="1306868"/>
                </a:lnTo>
                <a:lnTo>
                  <a:pt x="34409" y="959225"/>
                </a:lnTo>
                <a:lnTo>
                  <a:pt x="132471" y="862127"/>
                </a:lnTo>
                <a:lnTo>
                  <a:pt x="22513" y="753250"/>
                </a:lnTo>
                <a:lnTo>
                  <a:pt x="0" y="363435"/>
                </a:lnTo>
                <a:lnTo>
                  <a:pt x="318057" y="678365"/>
                </a:lnTo>
                <a:close/>
              </a:path>
            </a:pathLst>
          </a:custGeom>
          <a:solidFill>
            <a:schemeClr val="bg1">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solidFill>
                <a:schemeClr val="bg1">
                  <a:lumMod val="75000"/>
                </a:schemeClr>
              </a:solidFill>
            </a:endParaRPr>
          </a:p>
        </p:txBody>
      </p:sp>
      <p:sp>
        <p:nvSpPr>
          <p:cNvPr id="20" name="Hình tự do: Hình 19">
            <a:extLst>
              <a:ext uri="{FF2B5EF4-FFF2-40B4-BE49-F238E27FC236}">
                <a16:creationId xmlns:a16="http://schemas.microsoft.com/office/drawing/2014/main" id="{CC84AE3E-FCB6-4993-9FF5-7AD6822F3940}"/>
              </a:ext>
            </a:extLst>
          </p:cNvPr>
          <p:cNvSpPr/>
          <p:nvPr/>
        </p:nvSpPr>
        <p:spPr>
          <a:xfrm>
            <a:off x="648" y="1140261"/>
            <a:ext cx="1701558" cy="3069029"/>
          </a:xfrm>
          <a:custGeom>
            <a:avLst/>
            <a:gdLst>
              <a:gd name="connsiteX0" fmla="*/ 1051079 w 1393609"/>
              <a:gd name="connsiteY0" fmla="*/ 0 h 2513594"/>
              <a:gd name="connsiteX1" fmla="*/ 1393609 w 1393609"/>
              <a:gd name="connsiteY1" fmla="*/ 388363 h 2513594"/>
              <a:gd name="connsiteX2" fmla="*/ 443969 w 1393609"/>
              <a:gd name="connsiteY2" fmla="*/ 1225927 h 2513594"/>
              <a:gd name="connsiteX3" fmla="*/ 1290874 w 1393609"/>
              <a:gd name="connsiteY3" fmla="*/ 2167245 h 2513594"/>
              <a:gd name="connsiteX4" fmla="*/ 905913 w 1393609"/>
              <a:gd name="connsiteY4" fmla="*/ 2513594 h 2513594"/>
              <a:gd name="connsiteX5" fmla="*/ 55587 w 1393609"/>
              <a:gd name="connsiteY5" fmla="*/ 1568472 h 2513594"/>
              <a:gd name="connsiteX6" fmla="*/ 0 w 1393609"/>
              <a:gd name="connsiteY6" fmla="*/ 1617498 h 2513594"/>
              <a:gd name="connsiteX7" fmla="*/ 0 w 1393609"/>
              <a:gd name="connsiteY7" fmla="*/ 732464 h 2513594"/>
              <a:gd name="connsiteX8" fmla="*/ 97603 w 1393609"/>
              <a:gd name="connsiteY8" fmla="*/ 840948 h 25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609" h="2513594">
                <a:moveTo>
                  <a:pt x="1051079" y="0"/>
                </a:moveTo>
                <a:lnTo>
                  <a:pt x="1393609" y="388363"/>
                </a:lnTo>
                <a:lnTo>
                  <a:pt x="443969" y="1225927"/>
                </a:lnTo>
                <a:lnTo>
                  <a:pt x="1290874" y="2167245"/>
                </a:lnTo>
                <a:lnTo>
                  <a:pt x="905913" y="2513594"/>
                </a:lnTo>
                <a:lnTo>
                  <a:pt x="55587" y="1568472"/>
                </a:lnTo>
                <a:lnTo>
                  <a:pt x="0" y="1617498"/>
                </a:lnTo>
                <a:lnTo>
                  <a:pt x="0" y="732464"/>
                </a:lnTo>
                <a:lnTo>
                  <a:pt x="97603" y="840948"/>
                </a:lnTo>
                <a:close/>
              </a:path>
            </a:pathLst>
          </a:custGeom>
          <a:solidFill>
            <a:srgbClr val="3FBEB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solidFill>
                <a:srgbClr val="3FBEB7"/>
              </a:solidFill>
            </a:endParaRPr>
          </a:p>
        </p:txBody>
      </p:sp>
    </p:spTree>
    <p:extLst>
      <p:ext uri="{BB962C8B-B14F-4D97-AF65-F5344CB8AC3E}">
        <p14:creationId xmlns:p14="http://schemas.microsoft.com/office/powerpoint/2010/main" val="691363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Ảnh lưu trữ miễn phí về ấm cúng, ánh sáng, ánh sáng ban ngày">
            <a:extLst>
              <a:ext uri="{FF2B5EF4-FFF2-40B4-BE49-F238E27FC236}">
                <a16:creationId xmlns:a16="http://schemas.microsoft.com/office/drawing/2014/main" id="{36C7C5CE-EE29-4925-B2FD-B53446FD8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49" y="654843"/>
            <a:ext cx="3533775" cy="5300663"/>
          </a:xfrm>
          <a:prstGeom prst="rect">
            <a:avLst/>
          </a:prstGeom>
          <a:noFill/>
          <a:extLst>
            <a:ext uri="{909E8E84-426E-40DD-AFC4-6F175D3DCCD1}">
              <a14:hiddenFill xmlns:a14="http://schemas.microsoft.com/office/drawing/2010/main">
                <a:solidFill>
                  <a:srgbClr val="FFFFFF"/>
                </a:solidFill>
              </a14:hiddenFill>
            </a:ext>
          </a:extLst>
        </p:spPr>
      </p:pic>
      <p:sp>
        <p:nvSpPr>
          <p:cNvPr id="2" name="Hình chữ nhật 1">
            <a:extLst>
              <a:ext uri="{FF2B5EF4-FFF2-40B4-BE49-F238E27FC236}">
                <a16:creationId xmlns:a16="http://schemas.microsoft.com/office/drawing/2014/main" id="{D2E04C74-F81A-4575-968D-39D1167CBAEB}"/>
              </a:ext>
            </a:extLst>
          </p:cNvPr>
          <p:cNvSpPr/>
          <p:nvPr/>
        </p:nvSpPr>
        <p:spPr>
          <a:xfrm>
            <a:off x="1475116" y="902494"/>
            <a:ext cx="3864635" cy="4747808"/>
          </a:xfrm>
          <a:prstGeom prst="rect">
            <a:avLst/>
          </a:prstGeom>
          <a:noFill/>
          <a:ln w="57150">
            <a:solidFill>
              <a:srgbClr val="292B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ình chữ nhật 2">
            <a:extLst>
              <a:ext uri="{FF2B5EF4-FFF2-40B4-BE49-F238E27FC236}">
                <a16:creationId xmlns:a16="http://schemas.microsoft.com/office/drawing/2014/main" id="{A303CF6D-D38C-4532-94BC-4F96B25BB8B6}"/>
              </a:ext>
            </a:extLst>
          </p:cNvPr>
          <p:cNvSpPr/>
          <p:nvPr/>
        </p:nvSpPr>
        <p:spPr>
          <a:xfrm>
            <a:off x="5070835" y="2498604"/>
            <a:ext cx="537832" cy="1613139"/>
          </a:xfrm>
          <a:prstGeom prst="rect">
            <a:avLst/>
          </a:prstGeom>
          <a:solidFill>
            <a:srgbClr val="292B2A"/>
          </a:solidFill>
          <a:ln>
            <a:noFill/>
          </a:ln>
        </p:spPr>
        <p:style>
          <a:lnRef idx="2">
            <a:schemeClr val="dk1">
              <a:shade val="50000"/>
            </a:schemeClr>
          </a:lnRef>
          <a:fillRef idx="1">
            <a:schemeClr val="dk1"/>
          </a:fillRef>
          <a:effectRef idx="0">
            <a:schemeClr val="dk1"/>
          </a:effectRef>
          <a:fontRef idx="minor">
            <a:schemeClr val="lt1"/>
          </a:fontRef>
        </p:style>
        <p:txBody>
          <a:bodyPr vert="vert270" rtlCol="0" anchor="ctr"/>
          <a:lstStyle/>
          <a:p>
            <a:pPr algn="ctr"/>
            <a:r>
              <a:rPr lang="en-US" spc="300">
                <a:solidFill>
                  <a:srgbClr val="F6F8F7"/>
                </a:solidFill>
              </a:rPr>
              <a:t>-class-</a:t>
            </a:r>
            <a:endParaRPr lang="vi-VN" spc="300">
              <a:solidFill>
                <a:srgbClr val="F6F8F7"/>
              </a:solidFill>
            </a:endParaRPr>
          </a:p>
        </p:txBody>
      </p:sp>
      <p:sp>
        <p:nvSpPr>
          <p:cNvPr id="4" name="Hộp Văn bản 3">
            <a:extLst>
              <a:ext uri="{FF2B5EF4-FFF2-40B4-BE49-F238E27FC236}">
                <a16:creationId xmlns:a16="http://schemas.microsoft.com/office/drawing/2014/main" id="{86121081-D4C0-4C3F-8509-463CAD8946AB}"/>
              </a:ext>
            </a:extLst>
          </p:cNvPr>
          <p:cNvSpPr txBox="1"/>
          <p:nvPr/>
        </p:nvSpPr>
        <p:spPr>
          <a:xfrm>
            <a:off x="7572378" y="239344"/>
            <a:ext cx="4619622" cy="830997"/>
          </a:xfrm>
          <a:prstGeom prst="rect">
            <a:avLst/>
          </a:prstGeom>
          <a:solidFill>
            <a:srgbClr val="3FBEB7"/>
          </a:solidFill>
        </p:spPr>
        <p:txBody>
          <a:bodyPr wrap="square" rtlCol="0">
            <a:spAutoFit/>
          </a:bodyPr>
          <a:lstStyle/>
          <a:p>
            <a:r>
              <a:rPr lang="en-US" sz="4800" b="1">
                <a:solidFill>
                  <a:srgbClr val="F6F8F7"/>
                </a:solidFill>
              </a:rPr>
              <a:t>sach</a:t>
            </a:r>
            <a:endParaRPr lang="vi-VN" sz="4800" b="1">
              <a:solidFill>
                <a:srgbClr val="F6F8F7"/>
              </a:solidFill>
            </a:endParaRPr>
          </a:p>
        </p:txBody>
      </p:sp>
      <p:sp>
        <p:nvSpPr>
          <p:cNvPr id="5" name="Hộp Văn bản 4">
            <a:extLst>
              <a:ext uri="{FF2B5EF4-FFF2-40B4-BE49-F238E27FC236}">
                <a16:creationId xmlns:a16="http://schemas.microsoft.com/office/drawing/2014/main" id="{D72C631A-08F8-45F5-AEF2-58C4FD44EBB6}"/>
              </a:ext>
            </a:extLst>
          </p:cNvPr>
          <p:cNvSpPr txBox="1"/>
          <p:nvPr/>
        </p:nvSpPr>
        <p:spPr>
          <a:xfrm>
            <a:off x="5790962" y="1070341"/>
            <a:ext cx="5810069" cy="4297395"/>
          </a:xfrm>
          <a:prstGeom prst="rect">
            <a:avLst/>
          </a:prstGeom>
          <a:noFill/>
        </p:spPr>
        <p:txBody>
          <a:bodyPr wrap="square" rtlCol="0">
            <a:spAutoFit/>
          </a:bodyPr>
          <a:lstStyle/>
          <a:p>
            <a:pPr>
              <a:lnSpc>
                <a:spcPct val="200000"/>
              </a:lnSpc>
            </a:pPr>
            <a:r>
              <a:rPr lang="en-US" sz="2000" u="sng"/>
              <a:t>Thuộc tính:</a:t>
            </a:r>
          </a:p>
          <a:p>
            <a:pPr>
              <a:lnSpc>
                <a:spcPct val="200000"/>
              </a:lnSpc>
            </a:pPr>
            <a:r>
              <a:rPr lang="en-US" sz="2000">
                <a:solidFill>
                  <a:srgbClr val="3FBEB7"/>
                </a:solidFill>
              </a:rPr>
              <a:t>string</a:t>
            </a:r>
            <a:r>
              <a:rPr lang="en-US" sz="2000"/>
              <a:t>	ten_sach	Tên sách</a:t>
            </a:r>
          </a:p>
          <a:p>
            <a:pPr>
              <a:lnSpc>
                <a:spcPct val="200000"/>
              </a:lnSpc>
            </a:pPr>
            <a:r>
              <a:rPr lang="en-US" sz="2000">
                <a:solidFill>
                  <a:srgbClr val="3FBEB7"/>
                </a:solidFill>
              </a:rPr>
              <a:t>string</a:t>
            </a:r>
            <a:r>
              <a:rPr lang="en-US" sz="2000"/>
              <a:t>	ma_sach	Mã sách</a:t>
            </a:r>
          </a:p>
          <a:p>
            <a:pPr>
              <a:lnSpc>
                <a:spcPct val="200000"/>
              </a:lnSpc>
            </a:pPr>
            <a:r>
              <a:rPr lang="en-US" sz="2000">
                <a:solidFill>
                  <a:srgbClr val="3FBEB7"/>
                </a:solidFill>
              </a:rPr>
              <a:t>string</a:t>
            </a:r>
            <a:r>
              <a:rPr lang="en-US" sz="2000"/>
              <a:t>	the_loai	Thể loại sách</a:t>
            </a:r>
          </a:p>
          <a:p>
            <a:pPr>
              <a:lnSpc>
                <a:spcPct val="200000"/>
              </a:lnSpc>
            </a:pPr>
            <a:r>
              <a:rPr lang="en-US" sz="2000">
                <a:solidFill>
                  <a:srgbClr val="3FBEB7"/>
                </a:solidFill>
              </a:rPr>
              <a:t>string</a:t>
            </a:r>
            <a:r>
              <a:rPr lang="en-US" sz="2000"/>
              <a:t>	tac_gia	Tác giả sách</a:t>
            </a:r>
          </a:p>
          <a:p>
            <a:pPr>
              <a:lnSpc>
                <a:spcPct val="200000"/>
              </a:lnSpc>
            </a:pPr>
            <a:r>
              <a:rPr lang="en-US" sz="2000">
                <a:solidFill>
                  <a:srgbClr val="3FBEB7"/>
                </a:solidFill>
              </a:rPr>
              <a:t>int</a:t>
            </a:r>
            <a:r>
              <a:rPr lang="en-US" sz="2000"/>
              <a:t>	so_luong	Số lượng còn trong kho</a:t>
            </a:r>
          </a:p>
          <a:p>
            <a:pPr>
              <a:lnSpc>
                <a:spcPct val="200000"/>
              </a:lnSpc>
            </a:pPr>
            <a:r>
              <a:rPr lang="en-US" sz="2000">
                <a:solidFill>
                  <a:srgbClr val="3FBEB7"/>
                </a:solidFill>
              </a:rPr>
              <a:t>int</a:t>
            </a:r>
            <a:r>
              <a:rPr lang="en-US" sz="2000"/>
              <a:t>	don_gia	Đơn giá sách</a:t>
            </a:r>
            <a:endParaRPr lang="vi-VN" sz="2000"/>
          </a:p>
        </p:txBody>
      </p:sp>
    </p:spTree>
    <p:extLst>
      <p:ext uri="{BB962C8B-B14F-4D97-AF65-F5344CB8AC3E}">
        <p14:creationId xmlns:p14="http://schemas.microsoft.com/office/powerpoint/2010/main" val="382218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Ảnh lưu trữ miễn phí về ấm cúng, ánh sáng, ánh sáng ban ngày">
            <a:extLst>
              <a:ext uri="{FF2B5EF4-FFF2-40B4-BE49-F238E27FC236}">
                <a16:creationId xmlns:a16="http://schemas.microsoft.com/office/drawing/2014/main" id="{36C7C5CE-EE29-4925-B2FD-B53446FD8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49" y="654843"/>
            <a:ext cx="3533775" cy="5300663"/>
          </a:xfrm>
          <a:prstGeom prst="rect">
            <a:avLst/>
          </a:prstGeom>
          <a:noFill/>
          <a:extLst>
            <a:ext uri="{909E8E84-426E-40DD-AFC4-6F175D3DCCD1}">
              <a14:hiddenFill xmlns:a14="http://schemas.microsoft.com/office/drawing/2010/main">
                <a:solidFill>
                  <a:srgbClr val="FFFFFF"/>
                </a:solidFill>
              </a14:hiddenFill>
            </a:ext>
          </a:extLst>
        </p:spPr>
      </p:pic>
      <p:sp>
        <p:nvSpPr>
          <p:cNvPr id="2" name="Hình chữ nhật 1">
            <a:extLst>
              <a:ext uri="{FF2B5EF4-FFF2-40B4-BE49-F238E27FC236}">
                <a16:creationId xmlns:a16="http://schemas.microsoft.com/office/drawing/2014/main" id="{D2E04C74-F81A-4575-968D-39D1167CBAEB}"/>
              </a:ext>
            </a:extLst>
          </p:cNvPr>
          <p:cNvSpPr/>
          <p:nvPr/>
        </p:nvSpPr>
        <p:spPr>
          <a:xfrm>
            <a:off x="1475116" y="902494"/>
            <a:ext cx="3864635" cy="4747808"/>
          </a:xfrm>
          <a:prstGeom prst="rect">
            <a:avLst/>
          </a:prstGeom>
          <a:noFill/>
          <a:ln w="57150">
            <a:solidFill>
              <a:srgbClr val="292B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ình chữ nhật 2">
            <a:extLst>
              <a:ext uri="{FF2B5EF4-FFF2-40B4-BE49-F238E27FC236}">
                <a16:creationId xmlns:a16="http://schemas.microsoft.com/office/drawing/2014/main" id="{A303CF6D-D38C-4532-94BC-4F96B25BB8B6}"/>
              </a:ext>
            </a:extLst>
          </p:cNvPr>
          <p:cNvSpPr/>
          <p:nvPr/>
        </p:nvSpPr>
        <p:spPr>
          <a:xfrm>
            <a:off x="5070835" y="2498604"/>
            <a:ext cx="537832" cy="1613139"/>
          </a:xfrm>
          <a:prstGeom prst="rect">
            <a:avLst/>
          </a:prstGeom>
          <a:solidFill>
            <a:srgbClr val="292B2A"/>
          </a:solidFill>
          <a:ln>
            <a:noFill/>
          </a:ln>
        </p:spPr>
        <p:style>
          <a:lnRef idx="2">
            <a:schemeClr val="dk1">
              <a:shade val="50000"/>
            </a:schemeClr>
          </a:lnRef>
          <a:fillRef idx="1">
            <a:schemeClr val="dk1"/>
          </a:fillRef>
          <a:effectRef idx="0">
            <a:schemeClr val="dk1"/>
          </a:effectRef>
          <a:fontRef idx="minor">
            <a:schemeClr val="lt1"/>
          </a:fontRef>
        </p:style>
        <p:txBody>
          <a:bodyPr vert="vert270" rtlCol="0" anchor="ctr"/>
          <a:lstStyle/>
          <a:p>
            <a:pPr algn="ctr"/>
            <a:r>
              <a:rPr lang="en-US" spc="300">
                <a:solidFill>
                  <a:srgbClr val="F6F8F7"/>
                </a:solidFill>
              </a:rPr>
              <a:t>-class-</a:t>
            </a:r>
            <a:endParaRPr lang="vi-VN" spc="300">
              <a:solidFill>
                <a:srgbClr val="F6F8F7"/>
              </a:solidFill>
            </a:endParaRPr>
          </a:p>
        </p:txBody>
      </p:sp>
      <p:sp>
        <p:nvSpPr>
          <p:cNvPr id="4" name="Hộp Văn bản 3">
            <a:extLst>
              <a:ext uri="{FF2B5EF4-FFF2-40B4-BE49-F238E27FC236}">
                <a16:creationId xmlns:a16="http://schemas.microsoft.com/office/drawing/2014/main" id="{86121081-D4C0-4C3F-8509-463CAD8946AB}"/>
              </a:ext>
            </a:extLst>
          </p:cNvPr>
          <p:cNvSpPr txBox="1"/>
          <p:nvPr/>
        </p:nvSpPr>
        <p:spPr>
          <a:xfrm>
            <a:off x="7572378" y="239344"/>
            <a:ext cx="4619622" cy="830997"/>
          </a:xfrm>
          <a:prstGeom prst="rect">
            <a:avLst/>
          </a:prstGeom>
          <a:solidFill>
            <a:srgbClr val="3FBEB7"/>
          </a:solidFill>
        </p:spPr>
        <p:txBody>
          <a:bodyPr wrap="square" rtlCol="0">
            <a:spAutoFit/>
          </a:bodyPr>
          <a:lstStyle/>
          <a:p>
            <a:r>
              <a:rPr lang="en-US" sz="4800" b="1">
                <a:solidFill>
                  <a:srgbClr val="F6F8F7"/>
                </a:solidFill>
              </a:rPr>
              <a:t>sach</a:t>
            </a:r>
            <a:endParaRPr lang="vi-VN" sz="4800" b="1">
              <a:solidFill>
                <a:srgbClr val="F6F8F7"/>
              </a:solidFill>
            </a:endParaRPr>
          </a:p>
        </p:txBody>
      </p:sp>
      <p:sp>
        <p:nvSpPr>
          <p:cNvPr id="5" name="Hộp Văn bản 4">
            <a:extLst>
              <a:ext uri="{FF2B5EF4-FFF2-40B4-BE49-F238E27FC236}">
                <a16:creationId xmlns:a16="http://schemas.microsoft.com/office/drawing/2014/main" id="{D72C631A-08F8-45F5-AEF2-58C4FD44EBB6}"/>
              </a:ext>
            </a:extLst>
          </p:cNvPr>
          <p:cNvSpPr txBox="1"/>
          <p:nvPr/>
        </p:nvSpPr>
        <p:spPr>
          <a:xfrm>
            <a:off x="5729018" y="1071007"/>
            <a:ext cx="6231147" cy="4912948"/>
          </a:xfrm>
          <a:prstGeom prst="rect">
            <a:avLst/>
          </a:prstGeom>
          <a:noFill/>
        </p:spPr>
        <p:txBody>
          <a:bodyPr wrap="square" rtlCol="0">
            <a:spAutoFit/>
          </a:bodyPr>
          <a:lstStyle/>
          <a:p>
            <a:pPr>
              <a:lnSpc>
                <a:spcPct val="200000"/>
              </a:lnSpc>
            </a:pPr>
            <a:r>
              <a:rPr lang="en-US" sz="2000" u="sng"/>
              <a:t>Phương thức</a:t>
            </a:r>
            <a:r>
              <a:rPr lang="en-US" sz="2000"/>
              <a:t>: setter</a:t>
            </a:r>
          </a:p>
          <a:p>
            <a:pPr>
              <a:lnSpc>
                <a:spcPct val="200000"/>
              </a:lnSpc>
            </a:pPr>
            <a:r>
              <a:rPr lang="en-US" sz="2000">
                <a:solidFill>
                  <a:srgbClr val="3FBEB7"/>
                </a:solidFill>
              </a:rPr>
              <a:t>void</a:t>
            </a:r>
            <a:r>
              <a:rPr lang="en-US" sz="2000"/>
              <a:t>	nhap_ten_sach	Nhập tên sách</a:t>
            </a:r>
          </a:p>
          <a:p>
            <a:pPr>
              <a:lnSpc>
                <a:spcPct val="200000"/>
              </a:lnSpc>
            </a:pPr>
            <a:r>
              <a:rPr lang="en-US" sz="2000">
                <a:solidFill>
                  <a:srgbClr val="3FBEB7"/>
                </a:solidFill>
              </a:rPr>
              <a:t>void</a:t>
            </a:r>
            <a:r>
              <a:rPr lang="en-US" sz="2000"/>
              <a:t>	nhap_ma_sach	Nhập mã sách</a:t>
            </a:r>
          </a:p>
          <a:p>
            <a:pPr>
              <a:lnSpc>
                <a:spcPct val="200000"/>
              </a:lnSpc>
            </a:pPr>
            <a:r>
              <a:rPr lang="en-US" sz="2000">
                <a:solidFill>
                  <a:srgbClr val="3FBEB7"/>
                </a:solidFill>
              </a:rPr>
              <a:t>void</a:t>
            </a:r>
            <a:r>
              <a:rPr lang="en-US" sz="2000"/>
              <a:t>	nhap_the_loai		Nhập thể loại sách</a:t>
            </a:r>
          </a:p>
          <a:p>
            <a:pPr>
              <a:lnSpc>
                <a:spcPct val="200000"/>
              </a:lnSpc>
            </a:pPr>
            <a:r>
              <a:rPr lang="en-US" sz="2000">
                <a:solidFill>
                  <a:srgbClr val="3FBEB7"/>
                </a:solidFill>
              </a:rPr>
              <a:t>void</a:t>
            </a:r>
            <a:r>
              <a:rPr lang="en-US" sz="2000"/>
              <a:t>	nhap_tac_gia		Nhập tác giả sách</a:t>
            </a:r>
          </a:p>
          <a:p>
            <a:pPr>
              <a:lnSpc>
                <a:spcPct val="200000"/>
              </a:lnSpc>
            </a:pPr>
            <a:r>
              <a:rPr lang="en-US" sz="2000">
                <a:solidFill>
                  <a:srgbClr val="3FBEB7"/>
                </a:solidFill>
              </a:rPr>
              <a:t>void</a:t>
            </a:r>
            <a:r>
              <a:rPr lang="en-US" sz="2000"/>
              <a:t>	nhap_so_luong	Nhập số lượng 				sách trong kho</a:t>
            </a:r>
          </a:p>
          <a:p>
            <a:pPr>
              <a:lnSpc>
                <a:spcPct val="200000"/>
              </a:lnSpc>
            </a:pPr>
            <a:r>
              <a:rPr lang="en-US" sz="2000">
                <a:solidFill>
                  <a:srgbClr val="3FBEB7"/>
                </a:solidFill>
              </a:rPr>
              <a:t>void</a:t>
            </a:r>
            <a:r>
              <a:rPr lang="en-US" sz="2000"/>
              <a:t>	nhap_don_gia		Nhập đơn giá sách</a:t>
            </a:r>
            <a:endParaRPr lang="vi-VN" sz="2000"/>
          </a:p>
        </p:txBody>
      </p:sp>
    </p:spTree>
    <p:extLst>
      <p:ext uri="{BB962C8B-B14F-4D97-AF65-F5344CB8AC3E}">
        <p14:creationId xmlns:p14="http://schemas.microsoft.com/office/powerpoint/2010/main" val="3367268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Ảnh lưu trữ miễn phí về ấm cúng, ánh sáng, ánh sáng ban ngày">
            <a:extLst>
              <a:ext uri="{FF2B5EF4-FFF2-40B4-BE49-F238E27FC236}">
                <a16:creationId xmlns:a16="http://schemas.microsoft.com/office/drawing/2014/main" id="{36C7C5CE-EE29-4925-B2FD-B53446FD8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49" y="654843"/>
            <a:ext cx="3533775" cy="5300663"/>
          </a:xfrm>
          <a:prstGeom prst="rect">
            <a:avLst/>
          </a:prstGeom>
          <a:noFill/>
          <a:extLst>
            <a:ext uri="{909E8E84-426E-40DD-AFC4-6F175D3DCCD1}">
              <a14:hiddenFill xmlns:a14="http://schemas.microsoft.com/office/drawing/2010/main">
                <a:solidFill>
                  <a:srgbClr val="FFFFFF"/>
                </a:solidFill>
              </a14:hiddenFill>
            </a:ext>
          </a:extLst>
        </p:spPr>
      </p:pic>
      <p:sp>
        <p:nvSpPr>
          <p:cNvPr id="2" name="Hình chữ nhật 1">
            <a:extLst>
              <a:ext uri="{FF2B5EF4-FFF2-40B4-BE49-F238E27FC236}">
                <a16:creationId xmlns:a16="http://schemas.microsoft.com/office/drawing/2014/main" id="{D2E04C74-F81A-4575-968D-39D1167CBAEB}"/>
              </a:ext>
            </a:extLst>
          </p:cNvPr>
          <p:cNvSpPr/>
          <p:nvPr/>
        </p:nvSpPr>
        <p:spPr>
          <a:xfrm>
            <a:off x="1475116" y="902494"/>
            <a:ext cx="3864635" cy="4747808"/>
          </a:xfrm>
          <a:prstGeom prst="rect">
            <a:avLst/>
          </a:prstGeom>
          <a:noFill/>
          <a:ln w="57150">
            <a:solidFill>
              <a:srgbClr val="292B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ình chữ nhật 2">
            <a:extLst>
              <a:ext uri="{FF2B5EF4-FFF2-40B4-BE49-F238E27FC236}">
                <a16:creationId xmlns:a16="http://schemas.microsoft.com/office/drawing/2014/main" id="{A303CF6D-D38C-4532-94BC-4F96B25BB8B6}"/>
              </a:ext>
            </a:extLst>
          </p:cNvPr>
          <p:cNvSpPr/>
          <p:nvPr/>
        </p:nvSpPr>
        <p:spPr>
          <a:xfrm>
            <a:off x="5070835" y="2498604"/>
            <a:ext cx="537832" cy="1613139"/>
          </a:xfrm>
          <a:prstGeom prst="rect">
            <a:avLst/>
          </a:prstGeom>
          <a:solidFill>
            <a:srgbClr val="292B2A"/>
          </a:solidFill>
          <a:ln>
            <a:noFill/>
          </a:ln>
        </p:spPr>
        <p:style>
          <a:lnRef idx="2">
            <a:schemeClr val="dk1">
              <a:shade val="50000"/>
            </a:schemeClr>
          </a:lnRef>
          <a:fillRef idx="1">
            <a:schemeClr val="dk1"/>
          </a:fillRef>
          <a:effectRef idx="0">
            <a:schemeClr val="dk1"/>
          </a:effectRef>
          <a:fontRef idx="minor">
            <a:schemeClr val="lt1"/>
          </a:fontRef>
        </p:style>
        <p:txBody>
          <a:bodyPr vert="vert270" rtlCol="0" anchor="ctr"/>
          <a:lstStyle/>
          <a:p>
            <a:pPr algn="ctr"/>
            <a:r>
              <a:rPr lang="en-US" spc="300">
                <a:solidFill>
                  <a:srgbClr val="F6F8F7"/>
                </a:solidFill>
              </a:rPr>
              <a:t>-class-</a:t>
            </a:r>
            <a:endParaRPr lang="vi-VN" spc="300">
              <a:solidFill>
                <a:srgbClr val="F6F8F7"/>
              </a:solidFill>
            </a:endParaRPr>
          </a:p>
        </p:txBody>
      </p:sp>
      <p:sp>
        <p:nvSpPr>
          <p:cNvPr id="4" name="Hộp Văn bản 3">
            <a:extLst>
              <a:ext uri="{FF2B5EF4-FFF2-40B4-BE49-F238E27FC236}">
                <a16:creationId xmlns:a16="http://schemas.microsoft.com/office/drawing/2014/main" id="{86121081-D4C0-4C3F-8509-463CAD8946AB}"/>
              </a:ext>
            </a:extLst>
          </p:cNvPr>
          <p:cNvSpPr txBox="1"/>
          <p:nvPr/>
        </p:nvSpPr>
        <p:spPr>
          <a:xfrm>
            <a:off x="7572378" y="239344"/>
            <a:ext cx="4619622" cy="830997"/>
          </a:xfrm>
          <a:prstGeom prst="rect">
            <a:avLst/>
          </a:prstGeom>
          <a:solidFill>
            <a:srgbClr val="3FBEB7"/>
          </a:solidFill>
        </p:spPr>
        <p:txBody>
          <a:bodyPr wrap="square" rtlCol="0">
            <a:spAutoFit/>
          </a:bodyPr>
          <a:lstStyle/>
          <a:p>
            <a:r>
              <a:rPr lang="en-US" sz="4800" b="1">
                <a:solidFill>
                  <a:srgbClr val="F6F8F7"/>
                </a:solidFill>
              </a:rPr>
              <a:t>sach</a:t>
            </a:r>
            <a:endParaRPr lang="vi-VN" sz="4800" b="1">
              <a:solidFill>
                <a:srgbClr val="F6F8F7"/>
              </a:solidFill>
            </a:endParaRPr>
          </a:p>
        </p:txBody>
      </p:sp>
      <p:sp>
        <p:nvSpPr>
          <p:cNvPr id="5" name="Hộp Văn bản 4">
            <a:extLst>
              <a:ext uri="{FF2B5EF4-FFF2-40B4-BE49-F238E27FC236}">
                <a16:creationId xmlns:a16="http://schemas.microsoft.com/office/drawing/2014/main" id="{D72C631A-08F8-45F5-AEF2-58C4FD44EBB6}"/>
              </a:ext>
            </a:extLst>
          </p:cNvPr>
          <p:cNvSpPr txBox="1"/>
          <p:nvPr/>
        </p:nvSpPr>
        <p:spPr>
          <a:xfrm>
            <a:off x="5729018" y="1070341"/>
            <a:ext cx="6231147" cy="5528501"/>
          </a:xfrm>
          <a:prstGeom prst="rect">
            <a:avLst/>
          </a:prstGeom>
          <a:noFill/>
        </p:spPr>
        <p:txBody>
          <a:bodyPr wrap="square" rtlCol="0">
            <a:spAutoFit/>
          </a:bodyPr>
          <a:lstStyle/>
          <a:p>
            <a:pPr>
              <a:lnSpc>
                <a:spcPct val="200000"/>
              </a:lnSpc>
            </a:pPr>
            <a:r>
              <a:rPr lang="en-US" sz="2000" u="sng"/>
              <a:t>Phương thức</a:t>
            </a:r>
            <a:r>
              <a:rPr lang="en-US" sz="2000"/>
              <a:t>: getter và display</a:t>
            </a:r>
          </a:p>
          <a:p>
            <a:pPr>
              <a:lnSpc>
                <a:spcPct val="200000"/>
              </a:lnSpc>
            </a:pPr>
            <a:r>
              <a:rPr lang="en-US" sz="2000">
                <a:solidFill>
                  <a:srgbClr val="3FBEB7"/>
                </a:solidFill>
              </a:rPr>
              <a:t>string</a:t>
            </a:r>
            <a:r>
              <a:rPr lang="en-US" sz="2000"/>
              <a:t>	lay_ten_sach	Trả về tên sách</a:t>
            </a:r>
          </a:p>
          <a:p>
            <a:pPr>
              <a:lnSpc>
                <a:spcPct val="200000"/>
              </a:lnSpc>
            </a:pPr>
            <a:r>
              <a:rPr lang="en-US" sz="2000">
                <a:solidFill>
                  <a:srgbClr val="3FBEB7"/>
                </a:solidFill>
              </a:rPr>
              <a:t>string</a:t>
            </a:r>
            <a:r>
              <a:rPr lang="en-US" sz="2000"/>
              <a:t>	lay_ma_sach	Trả về mã sách</a:t>
            </a:r>
          </a:p>
          <a:p>
            <a:pPr>
              <a:lnSpc>
                <a:spcPct val="200000"/>
              </a:lnSpc>
            </a:pPr>
            <a:r>
              <a:rPr lang="en-US" sz="2000">
                <a:solidFill>
                  <a:srgbClr val="3FBEB7"/>
                </a:solidFill>
              </a:rPr>
              <a:t>string</a:t>
            </a:r>
            <a:r>
              <a:rPr lang="en-US" sz="2000"/>
              <a:t>	lay_the_loai	Trả về thể loại sách</a:t>
            </a:r>
          </a:p>
          <a:p>
            <a:pPr>
              <a:lnSpc>
                <a:spcPct val="200000"/>
              </a:lnSpc>
            </a:pPr>
            <a:r>
              <a:rPr lang="en-US" sz="2000">
                <a:solidFill>
                  <a:srgbClr val="3FBEB7"/>
                </a:solidFill>
              </a:rPr>
              <a:t>string</a:t>
            </a:r>
            <a:r>
              <a:rPr lang="en-US" sz="2000"/>
              <a:t>	lay_tac_gia	Trả về tên tác giả sách</a:t>
            </a:r>
          </a:p>
          <a:p>
            <a:pPr>
              <a:lnSpc>
                <a:spcPct val="200000"/>
              </a:lnSpc>
            </a:pPr>
            <a:r>
              <a:rPr lang="en-US" sz="2000">
                <a:solidFill>
                  <a:srgbClr val="3FBEB7"/>
                </a:solidFill>
              </a:rPr>
              <a:t>int</a:t>
            </a:r>
            <a:r>
              <a:rPr lang="en-US" sz="2000"/>
              <a:t>	lay_so_luong	Trả về số lượng sách				trong kho</a:t>
            </a:r>
          </a:p>
          <a:p>
            <a:pPr>
              <a:lnSpc>
                <a:spcPct val="200000"/>
              </a:lnSpc>
            </a:pPr>
            <a:r>
              <a:rPr lang="en-US" sz="2000">
                <a:solidFill>
                  <a:srgbClr val="3FBEB7"/>
                </a:solidFill>
              </a:rPr>
              <a:t>int</a:t>
            </a:r>
            <a:r>
              <a:rPr lang="en-US" sz="2000"/>
              <a:t>	lay_don_gia	Trả về đơn giá sách</a:t>
            </a:r>
          </a:p>
          <a:p>
            <a:pPr>
              <a:lnSpc>
                <a:spcPct val="200000"/>
              </a:lnSpc>
            </a:pPr>
            <a:r>
              <a:rPr lang="en-US" sz="2000">
                <a:solidFill>
                  <a:srgbClr val="3FBEB7"/>
                </a:solidFill>
              </a:rPr>
              <a:t>void</a:t>
            </a:r>
            <a:r>
              <a:rPr lang="en-US" sz="2000"/>
              <a:t>	display		Hiển thị thông tin về sách</a:t>
            </a:r>
            <a:endParaRPr lang="vi-VN" sz="2000"/>
          </a:p>
        </p:txBody>
      </p:sp>
    </p:spTree>
    <p:extLst>
      <p:ext uri="{BB962C8B-B14F-4D97-AF65-F5344CB8AC3E}">
        <p14:creationId xmlns:p14="http://schemas.microsoft.com/office/powerpoint/2010/main" val="4193470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AE8EF10B-B478-4B36-AA10-FE5165CFB942}"/>
              </a:ext>
            </a:extLst>
          </p:cNvPr>
          <p:cNvSpPr txBox="1"/>
          <p:nvPr/>
        </p:nvSpPr>
        <p:spPr>
          <a:xfrm>
            <a:off x="0" y="360113"/>
            <a:ext cx="4619622" cy="830997"/>
          </a:xfrm>
          <a:prstGeom prst="rect">
            <a:avLst/>
          </a:prstGeom>
          <a:solidFill>
            <a:schemeClr val="tx1">
              <a:lumMod val="65000"/>
              <a:lumOff val="35000"/>
            </a:schemeClr>
          </a:solidFill>
        </p:spPr>
        <p:txBody>
          <a:bodyPr wrap="square" rtlCol="0">
            <a:spAutoFit/>
          </a:bodyPr>
          <a:lstStyle/>
          <a:p>
            <a:pPr algn="r"/>
            <a:r>
              <a:rPr lang="en-US" sz="4800" b="1">
                <a:solidFill>
                  <a:srgbClr val="F6F8F7"/>
                </a:solidFill>
              </a:rPr>
              <a:t>kho_sach</a:t>
            </a:r>
            <a:endParaRPr lang="vi-VN" sz="4800" b="1">
              <a:solidFill>
                <a:srgbClr val="F6F8F7"/>
              </a:solidFill>
            </a:endParaRPr>
          </a:p>
        </p:txBody>
      </p:sp>
      <p:pic>
        <p:nvPicPr>
          <p:cNvPr id="4" name="Picture 2" descr="Sách Các Loại Trong Thư Viện">
            <a:extLst>
              <a:ext uri="{FF2B5EF4-FFF2-40B4-BE49-F238E27FC236}">
                <a16:creationId xmlns:a16="http://schemas.microsoft.com/office/drawing/2014/main" id="{52287DF5-9F9B-4814-AA71-328001A95D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54" r="4584"/>
          <a:stretch/>
        </p:blipFill>
        <p:spPr bwMode="auto">
          <a:xfrm>
            <a:off x="8185389" y="778668"/>
            <a:ext cx="3533774" cy="5300663"/>
          </a:xfrm>
          <a:prstGeom prst="rect">
            <a:avLst/>
          </a:prstGeom>
          <a:noFill/>
          <a:extLst>
            <a:ext uri="{909E8E84-426E-40DD-AFC4-6F175D3DCCD1}">
              <a14:hiddenFill xmlns:a14="http://schemas.microsoft.com/office/drawing/2010/main">
                <a:solidFill>
                  <a:srgbClr val="FFFFFF"/>
                </a:solidFill>
              </a14:hiddenFill>
            </a:ext>
          </a:extLst>
        </p:spPr>
      </p:pic>
      <p:sp>
        <p:nvSpPr>
          <p:cNvPr id="5" name="Hình chữ nhật 4">
            <a:extLst>
              <a:ext uri="{FF2B5EF4-FFF2-40B4-BE49-F238E27FC236}">
                <a16:creationId xmlns:a16="http://schemas.microsoft.com/office/drawing/2014/main" id="{35F90EFB-B686-4F54-B19F-495292C4255C}"/>
              </a:ext>
            </a:extLst>
          </p:cNvPr>
          <p:cNvSpPr/>
          <p:nvPr/>
        </p:nvSpPr>
        <p:spPr>
          <a:xfrm>
            <a:off x="7591244" y="1058153"/>
            <a:ext cx="3864635" cy="4747808"/>
          </a:xfrm>
          <a:prstGeom prst="rect">
            <a:avLst/>
          </a:prstGeom>
          <a:noFill/>
          <a:ln w="57150">
            <a:solidFill>
              <a:srgbClr val="3FBE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ình chữ nhật 5">
            <a:extLst>
              <a:ext uri="{FF2B5EF4-FFF2-40B4-BE49-F238E27FC236}">
                <a16:creationId xmlns:a16="http://schemas.microsoft.com/office/drawing/2014/main" id="{E94D7C7C-71BC-49E7-BA62-CBEB3C166072}"/>
              </a:ext>
            </a:extLst>
          </p:cNvPr>
          <p:cNvSpPr/>
          <p:nvPr/>
        </p:nvSpPr>
        <p:spPr>
          <a:xfrm>
            <a:off x="7322328" y="2625487"/>
            <a:ext cx="537832" cy="1613139"/>
          </a:xfrm>
          <a:prstGeom prst="rect">
            <a:avLst/>
          </a:prstGeom>
          <a:solidFill>
            <a:srgbClr val="3FBEB7"/>
          </a:solidFill>
          <a:ln>
            <a:noFill/>
          </a:ln>
        </p:spPr>
        <p:style>
          <a:lnRef idx="2">
            <a:schemeClr val="dk1">
              <a:shade val="50000"/>
            </a:schemeClr>
          </a:lnRef>
          <a:fillRef idx="1">
            <a:schemeClr val="dk1"/>
          </a:fillRef>
          <a:effectRef idx="0">
            <a:schemeClr val="dk1"/>
          </a:effectRef>
          <a:fontRef idx="minor">
            <a:schemeClr val="lt1"/>
          </a:fontRef>
        </p:style>
        <p:txBody>
          <a:bodyPr vert="vert" rtlCol="0" anchor="ctr"/>
          <a:lstStyle/>
          <a:p>
            <a:pPr algn="ctr"/>
            <a:r>
              <a:rPr lang="en-US" spc="300">
                <a:solidFill>
                  <a:srgbClr val="F6F8F7"/>
                </a:solidFill>
              </a:rPr>
              <a:t>-class-</a:t>
            </a:r>
            <a:endParaRPr lang="vi-VN" spc="300">
              <a:solidFill>
                <a:srgbClr val="F6F8F7"/>
              </a:solidFill>
            </a:endParaRPr>
          </a:p>
        </p:txBody>
      </p:sp>
      <p:sp>
        <p:nvSpPr>
          <p:cNvPr id="7" name="Hộp Văn bản 6">
            <a:extLst>
              <a:ext uri="{FF2B5EF4-FFF2-40B4-BE49-F238E27FC236}">
                <a16:creationId xmlns:a16="http://schemas.microsoft.com/office/drawing/2014/main" id="{9517C8AD-93F5-4183-B7B3-C211A5E3E8AF}"/>
              </a:ext>
            </a:extLst>
          </p:cNvPr>
          <p:cNvSpPr txBox="1"/>
          <p:nvPr/>
        </p:nvSpPr>
        <p:spPr>
          <a:xfrm>
            <a:off x="226352" y="1329133"/>
            <a:ext cx="7095976" cy="5105308"/>
          </a:xfrm>
          <a:prstGeom prst="rect">
            <a:avLst/>
          </a:prstGeom>
          <a:noFill/>
        </p:spPr>
        <p:txBody>
          <a:bodyPr wrap="square" rtlCol="0">
            <a:spAutoFit/>
          </a:bodyPr>
          <a:lstStyle/>
          <a:p>
            <a:pPr>
              <a:lnSpc>
                <a:spcPct val="150000"/>
              </a:lnSpc>
            </a:pPr>
            <a:r>
              <a:rPr lang="en-US" sz="2000" u="sng"/>
              <a:t>Thuộc tính:</a:t>
            </a:r>
          </a:p>
          <a:p>
            <a:pPr>
              <a:lnSpc>
                <a:spcPct val="150000"/>
              </a:lnSpc>
            </a:pPr>
            <a:r>
              <a:rPr lang="en-US" sz="2000">
                <a:solidFill>
                  <a:srgbClr val="3FBEB7"/>
                </a:solidFill>
              </a:rPr>
              <a:t>sach	</a:t>
            </a:r>
            <a:r>
              <a:rPr lang="en-US" sz="2000">
                <a:solidFill>
                  <a:srgbClr val="292B2A"/>
                </a:solidFill>
              </a:rPr>
              <a:t>s[100]		Khởi tạo mảng tối đa 100 				phần tử mang kiểu dữ liệu </a:t>
            </a:r>
            <a:r>
              <a:rPr lang="en-US" sz="2000">
                <a:solidFill>
                  <a:srgbClr val="3FBEB7"/>
                </a:solidFill>
              </a:rPr>
              <a:t>sach</a:t>
            </a:r>
          </a:p>
          <a:p>
            <a:pPr>
              <a:lnSpc>
                <a:spcPct val="150000"/>
              </a:lnSpc>
            </a:pPr>
            <a:r>
              <a:rPr lang="en-US" sz="2000" u="sng">
                <a:solidFill>
                  <a:srgbClr val="292B2A"/>
                </a:solidFill>
              </a:rPr>
              <a:t>Phương thức:</a:t>
            </a:r>
          </a:p>
          <a:p>
            <a:pPr>
              <a:lnSpc>
                <a:spcPct val="150000"/>
              </a:lnSpc>
            </a:pPr>
            <a:r>
              <a:rPr lang="vi-VN" sz="2000">
                <a:solidFill>
                  <a:srgbClr val="3FBEB7"/>
                </a:solidFill>
              </a:rPr>
              <a:t>void </a:t>
            </a:r>
            <a:r>
              <a:rPr lang="en-US" sz="2000">
                <a:solidFill>
                  <a:srgbClr val="3FBEB7"/>
                </a:solidFill>
              </a:rPr>
              <a:t>	</a:t>
            </a:r>
            <a:r>
              <a:rPr lang="vi-VN" sz="2000">
                <a:solidFill>
                  <a:srgbClr val="292B2A"/>
                </a:solidFill>
              </a:rPr>
              <a:t>nhap_sach</a:t>
            </a:r>
            <a:r>
              <a:rPr lang="en-US" sz="2000">
                <a:solidFill>
                  <a:srgbClr val="292B2A"/>
                </a:solidFill>
              </a:rPr>
              <a:t>	Nhập thêm vào trong kho một 			loại sách mới hoặc thêm một số 			lượng sách đã có sẵn</a:t>
            </a:r>
          </a:p>
          <a:p>
            <a:pPr>
              <a:lnSpc>
                <a:spcPct val="150000"/>
              </a:lnSpc>
            </a:pPr>
            <a:r>
              <a:rPr lang="en-US" sz="2000">
                <a:solidFill>
                  <a:srgbClr val="3FBEB7"/>
                </a:solidFill>
              </a:rPr>
              <a:t>void</a:t>
            </a:r>
            <a:r>
              <a:rPr lang="en-US" sz="2000">
                <a:solidFill>
                  <a:srgbClr val="292B2A"/>
                </a:solidFill>
              </a:rPr>
              <a:t>	tim_sach	Tìm thông tin một loại sách theo 			mã sách</a:t>
            </a:r>
          </a:p>
          <a:p>
            <a:pPr>
              <a:lnSpc>
                <a:spcPct val="150000"/>
              </a:lnSpc>
            </a:pPr>
            <a:r>
              <a:rPr lang="en-US" sz="2000">
                <a:solidFill>
                  <a:srgbClr val="3FBEB7"/>
                </a:solidFill>
              </a:rPr>
              <a:t>void</a:t>
            </a:r>
            <a:r>
              <a:rPr lang="en-US" sz="2000">
                <a:solidFill>
                  <a:srgbClr val="292B2A"/>
                </a:solidFill>
              </a:rPr>
              <a:t>	display		Xuất ra thông tin toàn bộ sách 			trong kho</a:t>
            </a:r>
            <a:endParaRPr lang="vi-VN" sz="2000">
              <a:solidFill>
                <a:srgbClr val="292B2A"/>
              </a:solidFill>
            </a:endParaRPr>
          </a:p>
        </p:txBody>
      </p:sp>
    </p:spTree>
    <p:extLst>
      <p:ext uri="{BB962C8B-B14F-4D97-AF65-F5344CB8AC3E}">
        <p14:creationId xmlns:p14="http://schemas.microsoft.com/office/powerpoint/2010/main" val="2022804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86121081-D4C0-4C3F-8509-463CAD8946AB}"/>
              </a:ext>
            </a:extLst>
          </p:cNvPr>
          <p:cNvSpPr txBox="1"/>
          <p:nvPr/>
        </p:nvSpPr>
        <p:spPr>
          <a:xfrm>
            <a:off x="7572378" y="239344"/>
            <a:ext cx="4619622" cy="830997"/>
          </a:xfrm>
          <a:prstGeom prst="rect">
            <a:avLst/>
          </a:prstGeom>
          <a:solidFill>
            <a:srgbClr val="3FBEB7"/>
          </a:solidFill>
        </p:spPr>
        <p:txBody>
          <a:bodyPr wrap="square" rtlCol="0">
            <a:spAutoFit/>
          </a:bodyPr>
          <a:lstStyle/>
          <a:p>
            <a:r>
              <a:rPr lang="en-US" sz="4800" b="1">
                <a:solidFill>
                  <a:srgbClr val="F6F8F7"/>
                </a:solidFill>
              </a:rPr>
              <a:t>khach_hang</a:t>
            </a:r>
            <a:endParaRPr lang="vi-VN" sz="4800" b="1">
              <a:solidFill>
                <a:srgbClr val="F6F8F7"/>
              </a:solidFill>
            </a:endParaRPr>
          </a:p>
        </p:txBody>
      </p:sp>
      <p:sp>
        <p:nvSpPr>
          <p:cNvPr id="5" name="Hộp Văn bản 4">
            <a:extLst>
              <a:ext uri="{FF2B5EF4-FFF2-40B4-BE49-F238E27FC236}">
                <a16:creationId xmlns:a16="http://schemas.microsoft.com/office/drawing/2014/main" id="{D72C631A-08F8-45F5-AEF2-58C4FD44EBB6}"/>
              </a:ext>
            </a:extLst>
          </p:cNvPr>
          <p:cNvSpPr txBox="1"/>
          <p:nvPr/>
        </p:nvSpPr>
        <p:spPr>
          <a:xfrm>
            <a:off x="5363596" y="1070341"/>
            <a:ext cx="6756517" cy="5105308"/>
          </a:xfrm>
          <a:prstGeom prst="rect">
            <a:avLst/>
          </a:prstGeom>
          <a:noFill/>
        </p:spPr>
        <p:txBody>
          <a:bodyPr wrap="square" rtlCol="0">
            <a:spAutoFit/>
          </a:bodyPr>
          <a:lstStyle/>
          <a:p>
            <a:pPr>
              <a:lnSpc>
                <a:spcPct val="200000"/>
              </a:lnSpc>
            </a:pPr>
            <a:r>
              <a:rPr lang="en-US" sz="2000" u="sng"/>
              <a:t>Thuộc tính:</a:t>
            </a:r>
          </a:p>
          <a:p>
            <a:pPr>
              <a:lnSpc>
                <a:spcPct val="200000"/>
              </a:lnSpc>
            </a:pPr>
            <a:r>
              <a:rPr lang="en-US" sz="2000">
                <a:solidFill>
                  <a:srgbClr val="3FBEB7"/>
                </a:solidFill>
              </a:rPr>
              <a:t>string</a:t>
            </a:r>
            <a:r>
              <a:rPr lang="en-US" sz="2000"/>
              <a:t>	 ten_khach_hang	Tên khách hàng</a:t>
            </a:r>
          </a:p>
          <a:p>
            <a:pPr>
              <a:lnSpc>
                <a:spcPct val="200000"/>
              </a:lnSpc>
            </a:pPr>
            <a:r>
              <a:rPr lang="en-US" sz="2000">
                <a:solidFill>
                  <a:srgbClr val="3FBEB7"/>
                </a:solidFill>
              </a:rPr>
              <a:t>double</a:t>
            </a:r>
            <a:r>
              <a:rPr lang="en-US" sz="2000"/>
              <a:t>	 so_dien_thoai		Số điện thoại						khách hàng</a:t>
            </a:r>
          </a:p>
          <a:p>
            <a:pPr>
              <a:lnSpc>
                <a:spcPct val="200000"/>
              </a:lnSpc>
            </a:pPr>
            <a:r>
              <a:rPr lang="en-US" sz="2000">
                <a:solidFill>
                  <a:srgbClr val="3FBEB7"/>
                </a:solidFill>
              </a:rPr>
              <a:t>int</a:t>
            </a:r>
            <a:r>
              <a:rPr lang="en-US" sz="2000"/>
              <a:t>	 so_loai_sach_mua	Số loại sách						khách hàng cần mua</a:t>
            </a:r>
          </a:p>
          <a:p>
            <a:pPr>
              <a:lnSpc>
                <a:spcPct val="150000"/>
              </a:lnSpc>
            </a:pPr>
            <a:r>
              <a:rPr lang="en-US" sz="2000">
                <a:solidFill>
                  <a:srgbClr val="3FBEB7"/>
                </a:solidFill>
              </a:rPr>
              <a:t>sach</a:t>
            </a:r>
            <a:r>
              <a:rPr lang="en-US" sz="2000"/>
              <a:t>	 t[100]			Mảng tối đa 100 loại 					sách khách hàng đã 					mua</a:t>
            </a:r>
          </a:p>
        </p:txBody>
      </p:sp>
      <p:pic>
        <p:nvPicPr>
          <p:cNvPr id="12" name="Picture 4" descr="Người Phụ Nữ Mặc áo Khoác Màu Be đứng Trước Kệ Sách Bằng Gỗ Màu Trắng">
            <a:extLst>
              <a:ext uri="{FF2B5EF4-FFF2-40B4-BE49-F238E27FC236}">
                <a16:creationId xmlns:a16="http://schemas.microsoft.com/office/drawing/2014/main" id="{5ACF950A-BBFF-4E8F-951F-093DABAB4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000" y="751373"/>
            <a:ext cx="3533775" cy="5300663"/>
          </a:xfrm>
          <a:prstGeom prst="rect">
            <a:avLst/>
          </a:prstGeom>
          <a:noFill/>
          <a:extLst>
            <a:ext uri="{909E8E84-426E-40DD-AFC4-6F175D3DCCD1}">
              <a14:hiddenFill xmlns:a14="http://schemas.microsoft.com/office/drawing/2010/main">
                <a:solidFill>
                  <a:srgbClr val="FFFFFF"/>
                </a:solidFill>
              </a14:hiddenFill>
            </a:ext>
          </a:extLst>
        </p:spPr>
      </p:pic>
      <p:sp>
        <p:nvSpPr>
          <p:cNvPr id="13" name="Hình chữ nhật 12">
            <a:extLst>
              <a:ext uri="{FF2B5EF4-FFF2-40B4-BE49-F238E27FC236}">
                <a16:creationId xmlns:a16="http://schemas.microsoft.com/office/drawing/2014/main" id="{33650B25-E8BA-4821-9419-B5F88A123CAD}"/>
              </a:ext>
            </a:extLst>
          </p:cNvPr>
          <p:cNvSpPr/>
          <p:nvPr/>
        </p:nvSpPr>
        <p:spPr>
          <a:xfrm>
            <a:off x="1017916" y="1026319"/>
            <a:ext cx="3864635" cy="4747808"/>
          </a:xfrm>
          <a:prstGeom prst="rect">
            <a:avLst/>
          </a:prstGeom>
          <a:noFill/>
          <a:ln w="57150">
            <a:solidFill>
              <a:srgbClr val="292B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ình chữ nhật 13">
            <a:extLst>
              <a:ext uri="{FF2B5EF4-FFF2-40B4-BE49-F238E27FC236}">
                <a16:creationId xmlns:a16="http://schemas.microsoft.com/office/drawing/2014/main" id="{978D1E7B-74C6-41CB-802A-BA1AB19B7F5E}"/>
              </a:ext>
            </a:extLst>
          </p:cNvPr>
          <p:cNvSpPr/>
          <p:nvPr/>
        </p:nvSpPr>
        <p:spPr>
          <a:xfrm>
            <a:off x="4613635" y="2622429"/>
            <a:ext cx="537832" cy="1613139"/>
          </a:xfrm>
          <a:prstGeom prst="rect">
            <a:avLst/>
          </a:prstGeom>
          <a:solidFill>
            <a:srgbClr val="292B2A"/>
          </a:solidFill>
          <a:ln>
            <a:noFill/>
          </a:ln>
        </p:spPr>
        <p:style>
          <a:lnRef idx="2">
            <a:schemeClr val="dk1">
              <a:shade val="50000"/>
            </a:schemeClr>
          </a:lnRef>
          <a:fillRef idx="1">
            <a:schemeClr val="dk1"/>
          </a:fillRef>
          <a:effectRef idx="0">
            <a:schemeClr val="dk1"/>
          </a:effectRef>
          <a:fontRef idx="minor">
            <a:schemeClr val="lt1"/>
          </a:fontRef>
        </p:style>
        <p:txBody>
          <a:bodyPr vert="vert270" rtlCol="0" anchor="ctr"/>
          <a:lstStyle/>
          <a:p>
            <a:pPr algn="ctr"/>
            <a:r>
              <a:rPr lang="en-US" spc="300">
                <a:solidFill>
                  <a:srgbClr val="F6F8F7"/>
                </a:solidFill>
              </a:rPr>
              <a:t>-class-</a:t>
            </a:r>
            <a:endParaRPr lang="vi-VN" spc="300">
              <a:solidFill>
                <a:srgbClr val="F6F8F7"/>
              </a:solidFill>
            </a:endParaRPr>
          </a:p>
        </p:txBody>
      </p:sp>
    </p:spTree>
    <p:extLst>
      <p:ext uri="{BB962C8B-B14F-4D97-AF65-F5344CB8AC3E}">
        <p14:creationId xmlns:p14="http://schemas.microsoft.com/office/powerpoint/2010/main" val="806481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AE8EF10B-B478-4B36-AA10-FE5165CFB942}"/>
              </a:ext>
            </a:extLst>
          </p:cNvPr>
          <p:cNvSpPr txBox="1"/>
          <p:nvPr/>
        </p:nvSpPr>
        <p:spPr>
          <a:xfrm>
            <a:off x="0" y="360113"/>
            <a:ext cx="4619622" cy="830997"/>
          </a:xfrm>
          <a:prstGeom prst="rect">
            <a:avLst/>
          </a:prstGeom>
          <a:solidFill>
            <a:schemeClr val="tx1">
              <a:lumMod val="65000"/>
              <a:lumOff val="35000"/>
            </a:schemeClr>
          </a:solidFill>
        </p:spPr>
        <p:txBody>
          <a:bodyPr wrap="square" rtlCol="0">
            <a:spAutoFit/>
          </a:bodyPr>
          <a:lstStyle/>
          <a:p>
            <a:pPr algn="r"/>
            <a:r>
              <a:rPr lang="en-US" sz="4800" b="1">
                <a:solidFill>
                  <a:srgbClr val="F6F8F7"/>
                </a:solidFill>
              </a:rPr>
              <a:t>hoa_don</a:t>
            </a:r>
            <a:endParaRPr lang="vi-VN" sz="4800" b="1">
              <a:solidFill>
                <a:srgbClr val="F6F8F7"/>
              </a:solidFill>
            </a:endParaRPr>
          </a:p>
        </p:txBody>
      </p:sp>
      <p:sp>
        <p:nvSpPr>
          <p:cNvPr id="7" name="Hộp Văn bản 6">
            <a:extLst>
              <a:ext uri="{FF2B5EF4-FFF2-40B4-BE49-F238E27FC236}">
                <a16:creationId xmlns:a16="http://schemas.microsoft.com/office/drawing/2014/main" id="{9517C8AD-93F5-4183-B7B3-C211A5E3E8AF}"/>
              </a:ext>
            </a:extLst>
          </p:cNvPr>
          <p:cNvSpPr txBox="1"/>
          <p:nvPr/>
        </p:nvSpPr>
        <p:spPr>
          <a:xfrm>
            <a:off x="226352" y="1329133"/>
            <a:ext cx="7095976" cy="5566973"/>
          </a:xfrm>
          <a:prstGeom prst="rect">
            <a:avLst/>
          </a:prstGeom>
          <a:noFill/>
        </p:spPr>
        <p:txBody>
          <a:bodyPr wrap="square" rtlCol="0">
            <a:spAutoFit/>
          </a:bodyPr>
          <a:lstStyle/>
          <a:p>
            <a:pPr>
              <a:lnSpc>
                <a:spcPct val="150000"/>
              </a:lnSpc>
            </a:pPr>
            <a:r>
              <a:rPr lang="en-US" sz="2000" u="sng"/>
              <a:t>Thuộc tính:</a:t>
            </a:r>
          </a:p>
          <a:p>
            <a:pPr>
              <a:lnSpc>
                <a:spcPct val="150000"/>
              </a:lnSpc>
            </a:pPr>
            <a:r>
              <a:rPr lang="en-US" sz="2000">
                <a:solidFill>
                  <a:srgbClr val="3FBEB7"/>
                </a:solidFill>
              </a:rPr>
              <a:t>khach_hang	</a:t>
            </a:r>
            <a:r>
              <a:rPr lang="en-US" sz="2000">
                <a:solidFill>
                  <a:srgbClr val="292B2A"/>
                </a:solidFill>
              </a:rPr>
              <a:t>k[100]	Khởi tạo mảng tối đa 					100 phần tử mang kiểu dữ 				liệu </a:t>
            </a:r>
            <a:r>
              <a:rPr lang="en-US" sz="2000">
                <a:solidFill>
                  <a:srgbClr val="3FBEB7"/>
                </a:solidFill>
              </a:rPr>
              <a:t>khach_hang</a:t>
            </a:r>
          </a:p>
          <a:p>
            <a:pPr>
              <a:lnSpc>
                <a:spcPct val="150000"/>
              </a:lnSpc>
            </a:pPr>
            <a:r>
              <a:rPr lang="en-US" sz="2000" u="sng">
                <a:solidFill>
                  <a:srgbClr val="292B2A"/>
                </a:solidFill>
              </a:rPr>
              <a:t>Phương thức:</a:t>
            </a:r>
          </a:p>
          <a:p>
            <a:pPr>
              <a:lnSpc>
                <a:spcPct val="150000"/>
              </a:lnSpc>
            </a:pPr>
            <a:r>
              <a:rPr lang="vi-VN" sz="2000">
                <a:solidFill>
                  <a:srgbClr val="3FBEB7"/>
                </a:solidFill>
              </a:rPr>
              <a:t>void </a:t>
            </a:r>
            <a:r>
              <a:rPr lang="en-US" sz="2000">
                <a:solidFill>
                  <a:srgbClr val="3FBEB7"/>
                </a:solidFill>
              </a:rPr>
              <a:t>	</a:t>
            </a:r>
            <a:r>
              <a:rPr lang="vi-VN" sz="2000">
                <a:solidFill>
                  <a:srgbClr val="292B2A"/>
                </a:solidFill>
              </a:rPr>
              <a:t>nhap_sach</a:t>
            </a:r>
            <a:r>
              <a:rPr lang="en-US" sz="2000">
                <a:solidFill>
                  <a:srgbClr val="292B2A"/>
                </a:solidFill>
              </a:rPr>
              <a:t>_vao_kho	gọi lại phương thức 					</a:t>
            </a:r>
            <a:r>
              <a:rPr lang="en-US" sz="2000">
                <a:solidFill>
                  <a:srgbClr val="3FBEB7"/>
                </a:solidFill>
              </a:rPr>
              <a:t>nhap_sach </a:t>
            </a:r>
            <a:r>
              <a:rPr lang="en-US" sz="2000">
                <a:solidFill>
                  <a:srgbClr val="292B2A"/>
                </a:solidFill>
              </a:rPr>
              <a:t>trong class 				</a:t>
            </a:r>
            <a:r>
              <a:rPr lang="en-US" sz="2000">
                <a:solidFill>
                  <a:srgbClr val="3FBEB7"/>
                </a:solidFill>
              </a:rPr>
              <a:t>kho_sach</a:t>
            </a:r>
          </a:p>
          <a:p>
            <a:pPr>
              <a:lnSpc>
                <a:spcPct val="150000"/>
              </a:lnSpc>
            </a:pPr>
            <a:r>
              <a:rPr lang="en-US" sz="2000">
                <a:solidFill>
                  <a:srgbClr val="3FBEB7"/>
                </a:solidFill>
              </a:rPr>
              <a:t>void</a:t>
            </a:r>
            <a:r>
              <a:rPr lang="en-US" sz="2000">
                <a:solidFill>
                  <a:srgbClr val="292B2A"/>
                </a:solidFill>
              </a:rPr>
              <a:t>	tim_sach_trong_kho	gọi lại phương thức 					</a:t>
            </a:r>
            <a:r>
              <a:rPr lang="en-US" sz="2000">
                <a:solidFill>
                  <a:srgbClr val="3FBEB7"/>
                </a:solidFill>
              </a:rPr>
              <a:t>tim_sach </a:t>
            </a:r>
            <a:r>
              <a:rPr lang="en-US" sz="2000">
                <a:solidFill>
                  <a:srgbClr val="292B2A"/>
                </a:solidFill>
              </a:rPr>
              <a:t>trong class 					</a:t>
            </a:r>
            <a:r>
              <a:rPr lang="en-US" sz="2000">
                <a:solidFill>
                  <a:srgbClr val="3FBEB7"/>
                </a:solidFill>
              </a:rPr>
              <a:t>kho_sach</a:t>
            </a:r>
          </a:p>
          <a:p>
            <a:pPr>
              <a:lnSpc>
                <a:spcPct val="150000"/>
              </a:lnSpc>
            </a:pPr>
            <a:r>
              <a:rPr lang="en-US" sz="2000">
                <a:solidFill>
                  <a:srgbClr val="292B2A"/>
                </a:solidFill>
              </a:rPr>
              <a:t>	</a:t>
            </a:r>
            <a:endParaRPr lang="vi-VN" sz="2000">
              <a:solidFill>
                <a:srgbClr val="292B2A"/>
              </a:solidFill>
            </a:endParaRPr>
          </a:p>
        </p:txBody>
      </p:sp>
      <p:pic>
        <p:nvPicPr>
          <p:cNvPr id="8" name="Picture 2" descr="Người Phụ Nữ Mặc áo Nâu Cầm Bảng Báo Giá đen Trắng">
            <a:extLst>
              <a:ext uri="{FF2B5EF4-FFF2-40B4-BE49-F238E27FC236}">
                <a16:creationId xmlns:a16="http://schemas.microsoft.com/office/drawing/2014/main" id="{9DC2C067-58AC-45EF-90DA-471246F57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7099" y="778668"/>
            <a:ext cx="3533775" cy="5300663"/>
          </a:xfrm>
          <a:prstGeom prst="rect">
            <a:avLst/>
          </a:prstGeom>
          <a:noFill/>
          <a:extLst>
            <a:ext uri="{909E8E84-426E-40DD-AFC4-6F175D3DCCD1}">
              <a14:hiddenFill xmlns:a14="http://schemas.microsoft.com/office/drawing/2010/main">
                <a:solidFill>
                  <a:srgbClr val="FFFFFF"/>
                </a:solidFill>
              </a14:hiddenFill>
            </a:ext>
          </a:extLst>
        </p:spPr>
      </p:pic>
      <p:sp>
        <p:nvSpPr>
          <p:cNvPr id="9" name="Hình chữ nhật 8">
            <a:extLst>
              <a:ext uri="{FF2B5EF4-FFF2-40B4-BE49-F238E27FC236}">
                <a16:creationId xmlns:a16="http://schemas.microsoft.com/office/drawing/2014/main" id="{AF8F0944-1EB2-4A3A-8C78-9908F7E546B7}"/>
              </a:ext>
            </a:extLst>
          </p:cNvPr>
          <p:cNvSpPr/>
          <p:nvPr/>
        </p:nvSpPr>
        <p:spPr>
          <a:xfrm>
            <a:off x="7729267" y="1164707"/>
            <a:ext cx="3864635" cy="4747808"/>
          </a:xfrm>
          <a:prstGeom prst="rect">
            <a:avLst/>
          </a:prstGeom>
          <a:noFill/>
          <a:ln w="57150">
            <a:solidFill>
              <a:srgbClr val="3FBE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ình chữ nhật 9">
            <a:extLst>
              <a:ext uri="{FF2B5EF4-FFF2-40B4-BE49-F238E27FC236}">
                <a16:creationId xmlns:a16="http://schemas.microsoft.com/office/drawing/2014/main" id="{72AEEA18-1EC3-4E2E-AEC0-2825FC7A7A9D}"/>
              </a:ext>
            </a:extLst>
          </p:cNvPr>
          <p:cNvSpPr/>
          <p:nvPr/>
        </p:nvSpPr>
        <p:spPr>
          <a:xfrm>
            <a:off x="7460351" y="2732041"/>
            <a:ext cx="537832" cy="1613139"/>
          </a:xfrm>
          <a:prstGeom prst="rect">
            <a:avLst/>
          </a:prstGeom>
          <a:solidFill>
            <a:srgbClr val="3FBEB7"/>
          </a:solidFill>
          <a:ln>
            <a:noFill/>
          </a:ln>
        </p:spPr>
        <p:style>
          <a:lnRef idx="2">
            <a:schemeClr val="dk1">
              <a:shade val="50000"/>
            </a:schemeClr>
          </a:lnRef>
          <a:fillRef idx="1">
            <a:schemeClr val="dk1"/>
          </a:fillRef>
          <a:effectRef idx="0">
            <a:schemeClr val="dk1"/>
          </a:effectRef>
          <a:fontRef idx="minor">
            <a:schemeClr val="lt1"/>
          </a:fontRef>
        </p:style>
        <p:txBody>
          <a:bodyPr vert="vert" rtlCol="0" anchor="ctr"/>
          <a:lstStyle/>
          <a:p>
            <a:pPr algn="ctr"/>
            <a:r>
              <a:rPr lang="en-US" spc="300">
                <a:solidFill>
                  <a:srgbClr val="F6F8F7"/>
                </a:solidFill>
              </a:rPr>
              <a:t>-class-</a:t>
            </a:r>
            <a:endParaRPr lang="vi-VN" spc="300">
              <a:solidFill>
                <a:srgbClr val="F6F8F7"/>
              </a:solidFill>
            </a:endParaRPr>
          </a:p>
        </p:txBody>
      </p:sp>
    </p:spTree>
    <p:extLst>
      <p:ext uri="{BB962C8B-B14F-4D97-AF65-F5344CB8AC3E}">
        <p14:creationId xmlns:p14="http://schemas.microsoft.com/office/powerpoint/2010/main" val="1742224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AE8EF10B-B478-4B36-AA10-FE5165CFB942}"/>
              </a:ext>
            </a:extLst>
          </p:cNvPr>
          <p:cNvSpPr txBox="1"/>
          <p:nvPr/>
        </p:nvSpPr>
        <p:spPr>
          <a:xfrm>
            <a:off x="0" y="360113"/>
            <a:ext cx="4619622" cy="830997"/>
          </a:xfrm>
          <a:prstGeom prst="rect">
            <a:avLst/>
          </a:prstGeom>
          <a:solidFill>
            <a:schemeClr val="tx1">
              <a:lumMod val="65000"/>
              <a:lumOff val="35000"/>
            </a:schemeClr>
          </a:solidFill>
        </p:spPr>
        <p:txBody>
          <a:bodyPr wrap="square" rtlCol="0">
            <a:spAutoFit/>
          </a:bodyPr>
          <a:lstStyle/>
          <a:p>
            <a:pPr algn="r"/>
            <a:r>
              <a:rPr lang="en-US" sz="4800" b="1">
                <a:solidFill>
                  <a:srgbClr val="F6F8F7"/>
                </a:solidFill>
              </a:rPr>
              <a:t>hoa_don</a:t>
            </a:r>
            <a:endParaRPr lang="vi-VN" sz="4800" b="1">
              <a:solidFill>
                <a:srgbClr val="F6F8F7"/>
              </a:solidFill>
            </a:endParaRPr>
          </a:p>
        </p:txBody>
      </p:sp>
      <p:sp>
        <p:nvSpPr>
          <p:cNvPr id="7" name="Hộp Văn bản 6">
            <a:extLst>
              <a:ext uri="{FF2B5EF4-FFF2-40B4-BE49-F238E27FC236}">
                <a16:creationId xmlns:a16="http://schemas.microsoft.com/office/drawing/2014/main" id="{9517C8AD-93F5-4183-B7B3-C211A5E3E8AF}"/>
              </a:ext>
            </a:extLst>
          </p:cNvPr>
          <p:cNvSpPr txBox="1"/>
          <p:nvPr/>
        </p:nvSpPr>
        <p:spPr>
          <a:xfrm>
            <a:off x="226352" y="1329133"/>
            <a:ext cx="7095976" cy="3720314"/>
          </a:xfrm>
          <a:prstGeom prst="rect">
            <a:avLst/>
          </a:prstGeom>
          <a:noFill/>
        </p:spPr>
        <p:txBody>
          <a:bodyPr wrap="square" rtlCol="0">
            <a:spAutoFit/>
          </a:bodyPr>
          <a:lstStyle/>
          <a:p>
            <a:pPr>
              <a:lnSpc>
                <a:spcPct val="150000"/>
              </a:lnSpc>
            </a:pPr>
            <a:r>
              <a:rPr lang="en-US" sz="2000" u="sng"/>
              <a:t>Thuộc tính:</a:t>
            </a:r>
          </a:p>
          <a:p>
            <a:pPr>
              <a:lnSpc>
                <a:spcPct val="150000"/>
              </a:lnSpc>
            </a:pPr>
            <a:r>
              <a:rPr lang="en-US" sz="2000">
                <a:solidFill>
                  <a:srgbClr val="3FBEB7"/>
                </a:solidFill>
              </a:rPr>
              <a:t>khach_hang	</a:t>
            </a:r>
            <a:r>
              <a:rPr lang="en-US" sz="2000">
                <a:solidFill>
                  <a:srgbClr val="292B2A"/>
                </a:solidFill>
              </a:rPr>
              <a:t>k[100]	Khởi tạo mảng tối đa 					100 phần tử mang kiểu dữ 				liệu </a:t>
            </a:r>
            <a:r>
              <a:rPr lang="en-US" sz="2000">
                <a:solidFill>
                  <a:srgbClr val="3FBEB7"/>
                </a:solidFill>
              </a:rPr>
              <a:t>khach_hang</a:t>
            </a:r>
          </a:p>
          <a:p>
            <a:pPr>
              <a:lnSpc>
                <a:spcPct val="150000"/>
              </a:lnSpc>
            </a:pPr>
            <a:r>
              <a:rPr lang="en-US" sz="2000" u="sng">
                <a:solidFill>
                  <a:srgbClr val="292B2A"/>
                </a:solidFill>
              </a:rPr>
              <a:t>Phương thức:</a:t>
            </a:r>
          </a:p>
          <a:p>
            <a:pPr>
              <a:lnSpc>
                <a:spcPct val="150000"/>
              </a:lnSpc>
            </a:pPr>
            <a:r>
              <a:rPr lang="vi-VN" sz="2000">
                <a:solidFill>
                  <a:srgbClr val="3FBEB7"/>
                </a:solidFill>
              </a:rPr>
              <a:t>void </a:t>
            </a:r>
            <a:r>
              <a:rPr lang="en-US" sz="2000">
                <a:solidFill>
                  <a:srgbClr val="3FBEB7"/>
                </a:solidFill>
              </a:rPr>
              <a:t>	</a:t>
            </a:r>
            <a:r>
              <a:rPr lang="en-US" sz="2000">
                <a:solidFill>
                  <a:srgbClr val="292B2A"/>
                </a:solidFill>
              </a:rPr>
              <a:t>hien_thi_sach		gọi lại phương thức 					</a:t>
            </a:r>
            <a:r>
              <a:rPr lang="en-US" sz="2000">
                <a:solidFill>
                  <a:srgbClr val="3FBEB7"/>
                </a:solidFill>
              </a:rPr>
              <a:t>display	</a:t>
            </a:r>
            <a:r>
              <a:rPr lang="en-US" sz="2000">
                <a:solidFill>
                  <a:srgbClr val="292B2A"/>
                </a:solidFill>
              </a:rPr>
              <a:t>trong class 					</a:t>
            </a:r>
            <a:r>
              <a:rPr lang="en-US" sz="2000">
                <a:solidFill>
                  <a:srgbClr val="3FBEB7"/>
                </a:solidFill>
              </a:rPr>
              <a:t>kho_sach</a:t>
            </a:r>
            <a:r>
              <a:rPr lang="en-US" sz="2000">
                <a:solidFill>
                  <a:srgbClr val="292B2A"/>
                </a:solidFill>
              </a:rPr>
              <a:t>	</a:t>
            </a:r>
            <a:endParaRPr lang="vi-VN" sz="2000">
              <a:solidFill>
                <a:srgbClr val="292B2A"/>
              </a:solidFill>
            </a:endParaRPr>
          </a:p>
        </p:txBody>
      </p:sp>
      <p:pic>
        <p:nvPicPr>
          <p:cNvPr id="8" name="Picture 2" descr="Người Phụ Nữ Mặc áo Nâu Cầm Bảng Báo Giá đen Trắng">
            <a:extLst>
              <a:ext uri="{FF2B5EF4-FFF2-40B4-BE49-F238E27FC236}">
                <a16:creationId xmlns:a16="http://schemas.microsoft.com/office/drawing/2014/main" id="{9DC2C067-58AC-45EF-90DA-471246F57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7099" y="778668"/>
            <a:ext cx="3533775" cy="5300663"/>
          </a:xfrm>
          <a:prstGeom prst="rect">
            <a:avLst/>
          </a:prstGeom>
          <a:noFill/>
          <a:extLst>
            <a:ext uri="{909E8E84-426E-40DD-AFC4-6F175D3DCCD1}">
              <a14:hiddenFill xmlns:a14="http://schemas.microsoft.com/office/drawing/2010/main">
                <a:solidFill>
                  <a:srgbClr val="FFFFFF"/>
                </a:solidFill>
              </a14:hiddenFill>
            </a:ext>
          </a:extLst>
        </p:spPr>
      </p:pic>
      <p:sp>
        <p:nvSpPr>
          <p:cNvPr id="9" name="Hình chữ nhật 8">
            <a:extLst>
              <a:ext uri="{FF2B5EF4-FFF2-40B4-BE49-F238E27FC236}">
                <a16:creationId xmlns:a16="http://schemas.microsoft.com/office/drawing/2014/main" id="{AF8F0944-1EB2-4A3A-8C78-9908F7E546B7}"/>
              </a:ext>
            </a:extLst>
          </p:cNvPr>
          <p:cNvSpPr/>
          <p:nvPr/>
        </p:nvSpPr>
        <p:spPr>
          <a:xfrm>
            <a:off x="7729267" y="1164707"/>
            <a:ext cx="3864635" cy="4747808"/>
          </a:xfrm>
          <a:prstGeom prst="rect">
            <a:avLst/>
          </a:prstGeom>
          <a:noFill/>
          <a:ln w="57150">
            <a:solidFill>
              <a:srgbClr val="3FBE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ình chữ nhật 9">
            <a:extLst>
              <a:ext uri="{FF2B5EF4-FFF2-40B4-BE49-F238E27FC236}">
                <a16:creationId xmlns:a16="http://schemas.microsoft.com/office/drawing/2014/main" id="{72AEEA18-1EC3-4E2E-AEC0-2825FC7A7A9D}"/>
              </a:ext>
            </a:extLst>
          </p:cNvPr>
          <p:cNvSpPr/>
          <p:nvPr/>
        </p:nvSpPr>
        <p:spPr>
          <a:xfrm>
            <a:off x="7460351" y="2732041"/>
            <a:ext cx="537832" cy="1613139"/>
          </a:xfrm>
          <a:prstGeom prst="rect">
            <a:avLst/>
          </a:prstGeom>
          <a:solidFill>
            <a:srgbClr val="3FBEB7"/>
          </a:solidFill>
          <a:ln>
            <a:noFill/>
          </a:ln>
        </p:spPr>
        <p:style>
          <a:lnRef idx="2">
            <a:schemeClr val="dk1">
              <a:shade val="50000"/>
            </a:schemeClr>
          </a:lnRef>
          <a:fillRef idx="1">
            <a:schemeClr val="dk1"/>
          </a:fillRef>
          <a:effectRef idx="0">
            <a:schemeClr val="dk1"/>
          </a:effectRef>
          <a:fontRef idx="minor">
            <a:schemeClr val="lt1"/>
          </a:fontRef>
        </p:style>
        <p:txBody>
          <a:bodyPr vert="vert" rtlCol="0" anchor="ctr"/>
          <a:lstStyle/>
          <a:p>
            <a:pPr algn="ctr"/>
            <a:r>
              <a:rPr lang="en-US" spc="300">
                <a:solidFill>
                  <a:srgbClr val="F6F8F7"/>
                </a:solidFill>
              </a:rPr>
              <a:t>-class-</a:t>
            </a:r>
            <a:endParaRPr lang="vi-VN" spc="300">
              <a:solidFill>
                <a:srgbClr val="F6F8F7"/>
              </a:solidFill>
            </a:endParaRPr>
          </a:p>
        </p:txBody>
      </p:sp>
    </p:spTree>
    <p:extLst>
      <p:ext uri="{BB962C8B-B14F-4D97-AF65-F5344CB8AC3E}">
        <p14:creationId xmlns:p14="http://schemas.microsoft.com/office/powerpoint/2010/main" val="1288993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AE8EF10B-B478-4B36-AA10-FE5165CFB942}"/>
              </a:ext>
            </a:extLst>
          </p:cNvPr>
          <p:cNvSpPr txBox="1"/>
          <p:nvPr/>
        </p:nvSpPr>
        <p:spPr>
          <a:xfrm>
            <a:off x="0" y="360113"/>
            <a:ext cx="4619622" cy="830997"/>
          </a:xfrm>
          <a:prstGeom prst="rect">
            <a:avLst/>
          </a:prstGeom>
          <a:solidFill>
            <a:schemeClr val="tx1">
              <a:lumMod val="65000"/>
              <a:lumOff val="35000"/>
            </a:schemeClr>
          </a:solidFill>
        </p:spPr>
        <p:txBody>
          <a:bodyPr wrap="square" rtlCol="0">
            <a:spAutoFit/>
          </a:bodyPr>
          <a:lstStyle/>
          <a:p>
            <a:pPr algn="r"/>
            <a:r>
              <a:rPr lang="en-US" sz="4800" b="1">
                <a:solidFill>
                  <a:srgbClr val="F6F8F7"/>
                </a:solidFill>
              </a:rPr>
              <a:t>hoa_don</a:t>
            </a:r>
            <a:endParaRPr lang="vi-VN" sz="4800" b="1">
              <a:solidFill>
                <a:srgbClr val="F6F8F7"/>
              </a:solidFill>
            </a:endParaRPr>
          </a:p>
        </p:txBody>
      </p:sp>
      <p:sp>
        <p:nvSpPr>
          <p:cNvPr id="7" name="Hộp Văn bản 6">
            <a:extLst>
              <a:ext uri="{FF2B5EF4-FFF2-40B4-BE49-F238E27FC236}">
                <a16:creationId xmlns:a16="http://schemas.microsoft.com/office/drawing/2014/main" id="{9517C8AD-93F5-4183-B7B3-C211A5E3E8AF}"/>
              </a:ext>
            </a:extLst>
          </p:cNvPr>
          <p:cNvSpPr txBox="1"/>
          <p:nvPr/>
        </p:nvSpPr>
        <p:spPr>
          <a:xfrm>
            <a:off x="226352" y="1329133"/>
            <a:ext cx="7095976" cy="5566973"/>
          </a:xfrm>
          <a:prstGeom prst="rect">
            <a:avLst/>
          </a:prstGeom>
          <a:noFill/>
        </p:spPr>
        <p:txBody>
          <a:bodyPr wrap="square" rtlCol="0">
            <a:spAutoFit/>
          </a:bodyPr>
          <a:lstStyle/>
          <a:p>
            <a:pPr>
              <a:lnSpc>
                <a:spcPct val="150000"/>
              </a:lnSpc>
            </a:pPr>
            <a:r>
              <a:rPr lang="en-US" sz="2000" u="sng"/>
              <a:t>Thuộc tính:</a:t>
            </a:r>
          </a:p>
          <a:p>
            <a:pPr>
              <a:lnSpc>
                <a:spcPct val="150000"/>
              </a:lnSpc>
            </a:pPr>
            <a:r>
              <a:rPr lang="en-US" sz="2000">
                <a:solidFill>
                  <a:srgbClr val="3FBEB7"/>
                </a:solidFill>
              </a:rPr>
              <a:t>khach_hang	</a:t>
            </a:r>
            <a:r>
              <a:rPr lang="en-US" sz="2000">
                <a:solidFill>
                  <a:srgbClr val="292B2A"/>
                </a:solidFill>
              </a:rPr>
              <a:t>k[100]	Khởi tạo mảng tối đa 					100 phần tử mang kiểu dữ 				liệu </a:t>
            </a:r>
            <a:r>
              <a:rPr lang="en-US" sz="2000">
                <a:solidFill>
                  <a:srgbClr val="3FBEB7"/>
                </a:solidFill>
              </a:rPr>
              <a:t>khach_hang</a:t>
            </a:r>
          </a:p>
          <a:p>
            <a:pPr>
              <a:lnSpc>
                <a:spcPct val="150000"/>
              </a:lnSpc>
            </a:pPr>
            <a:r>
              <a:rPr lang="en-US" sz="2000" u="sng">
                <a:solidFill>
                  <a:srgbClr val="292B2A"/>
                </a:solidFill>
              </a:rPr>
              <a:t>Phương thức:</a:t>
            </a:r>
          </a:p>
          <a:p>
            <a:pPr>
              <a:lnSpc>
                <a:spcPct val="150000"/>
              </a:lnSpc>
            </a:pPr>
            <a:r>
              <a:rPr lang="vi-VN" sz="2000">
                <a:solidFill>
                  <a:srgbClr val="3FBEB7"/>
                </a:solidFill>
              </a:rPr>
              <a:t>void </a:t>
            </a:r>
            <a:r>
              <a:rPr lang="en-US" sz="2000">
                <a:solidFill>
                  <a:srgbClr val="3FBEB7"/>
                </a:solidFill>
              </a:rPr>
              <a:t>	</a:t>
            </a:r>
            <a:r>
              <a:rPr lang="en-US" sz="2000">
                <a:solidFill>
                  <a:srgbClr val="292B2A"/>
                </a:solidFill>
              </a:rPr>
              <a:t>xuat_hoa_don		Thực hiện quy trình bán 				sách cho khách hang và 				xuất hoá đơn bán hàng</a:t>
            </a:r>
            <a:endParaRPr lang="en-US" sz="2000">
              <a:solidFill>
                <a:srgbClr val="3FBEB7"/>
              </a:solidFill>
            </a:endParaRPr>
          </a:p>
          <a:p>
            <a:pPr>
              <a:lnSpc>
                <a:spcPct val="150000"/>
              </a:lnSpc>
            </a:pPr>
            <a:r>
              <a:rPr lang="en-US" sz="2000">
                <a:solidFill>
                  <a:srgbClr val="3FBEB7"/>
                </a:solidFill>
              </a:rPr>
              <a:t>void</a:t>
            </a:r>
            <a:r>
              <a:rPr lang="en-US" sz="2000">
                <a:solidFill>
                  <a:srgbClr val="292B2A"/>
                </a:solidFill>
              </a:rPr>
              <a:t>  tim_hoa_don_theo_sdt	Thực hiện truy xuất thông 				tin lịch sử mua hàng theo 				số điện thoại</a:t>
            </a:r>
            <a:endParaRPr lang="en-US" sz="2000">
              <a:solidFill>
                <a:srgbClr val="3FBEB7"/>
              </a:solidFill>
            </a:endParaRPr>
          </a:p>
          <a:p>
            <a:pPr>
              <a:lnSpc>
                <a:spcPct val="150000"/>
              </a:lnSpc>
            </a:pPr>
            <a:r>
              <a:rPr lang="en-US" sz="2000">
                <a:solidFill>
                  <a:srgbClr val="292B2A"/>
                </a:solidFill>
              </a:rPr>
              <a:t>	</a:t>
            </a:r>
            <a:endParaRPr lang="vi-VN" sz="2000">
              <a:solidFill>
                <a:srgbClr val="292B2A"/>
              </a:solidFill>
            </a:endParaRPr>
          </a:p>
        </p:txBody>
      </p:sp>
      <p:pic>
        <p:nvPicPr>
          <p:cNvPr id="8" name="Picture 2" descr="Người Phụ Nữ Mặc áo Nâu Cầm Bảng Báo Giá đen Trắng">
            <a:extLst>
              <a:ext uri="{FF2B5EF4-FFF2-40B4-BE49-F238E27FC236}">
                <a16:creationId xmlns:a16="http://schemas.microsoft.com/office/drawing/2014/main" id="{9DC2C067-58AC-45EF-90DA-471246F57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7099" y="778668"/>
            <a:ext cx="3533775" cy="5300663"/>
          </a:xfrm>
          <a:prstGeom prst="rect">
            <a:avLst/>
          </a:prstGeom>
          <a:noFill/>
          <a:extLst>
            <a:ext uri="{909E8E84-426E-40DD-AFC4-6F175D3DCCD1}">
              <a14:hiddenFill xmlns:a14="http://schemas.microsoft.com/office/drawing/2010/main">
                <a:solidFill>
                  <a:srgbClr val="FFFFFF"/>
                </a:solidFill>
              </a14:hiddenFill>
            </a:ext>
          </a:extLst>
        </p:spPr>
      </p:pic>
      <p:sp>
        <p:nvSpPr>
          <p:cNvPr id="11" name="Hình chữ nhật 10">
            <a:extLst>
              <a:ext uri="{FF2B5EF4-FFF2-40B4-BE49-F238E27FC236}">
                <a16:creationId xmlns:a16="http://schemas.microsoft.com/office/drawing/2014/main" id="{36577274-7BE9-4126-9372-7A73AA962D65}"/>
              </a:ext>
            </a:extLst>
          </p:cNvPr>
          <p:cNvSpPr/>
          <p:nvPr/>
        </p:nvSpPr>
        <p:spPr>
          <a:xfrm>
            <a:off x="7729267" y="1164707"/>
            <a:ext cx="3864635" cy="4747808"/>
          </a:xfrm>
          <a:prstGeom prst="rect">
            <a:avLst/>
          </a:prstGeom>
          <a:noFill/>
          <a:ln w="57150">
            <a:solidFill>
              <a:srgbClr val="3FBE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ình chữ nhật 11">
            <a:extLst>
              <a:ext uri="{FF2B5EF4-FFF2-40B4-BE49-F238E27FC236}">
                <a16:creationId xmlns:a16="http://schemas.microsoft.com/office/drawing/2014/main" id="{BE79B473-0566-4644-BF70-C5A2432E3995}"/>
              </a:ext>
            </a:extLst>
          </p:cNvPr>
          <p:cNvSpPr/>
          <p:nvPr/>
        </p:nvSpPr>
        <p:spPr>
          <a:xfrm>
            <a:off x="7460351" y="2732041"/>
            <a:ext cx="537832" cy="1613139"/>
          </a:xfrm>
          <a:prstGeom prst="rect">
            <a:avLst/>
          </a:prstGeom>
          <a:solidFill>
            <a:srgbClr val="3FBEB7"/>
          </a:solidFill>
          <a:ln>
            <a:noFill/>
          </a:ln>
        </p:spPr>
        <p:style>
          <a:lnRef idx="2">
            <a:schemeClr val="dk1">
              <a:shade val="50000"/>
            </a:schemeClr>
          </a:lnRef>
          <a:fillRef idx="1">
            <a:schemeClr val="dk1"/>
          </a:fillRef>
          <a:effectRef idx="0">
            <a:schemeClr val="dk1"/>
          </a:effectRef>
          <a:fontRef idx="minor">
            <a:schemeClr val="lt1"/>
          </a:fontRef>
        </p:style>
        <p:txBody>
          <a:bodyPr vert="vert" rtlCol="0" anchor="ctr"/>
          <a:lstStyle/>
          <a:p>
            <a:pPr algn="ctr"/>
            <a:r>
              <a:rPr lang="en-US" spc="300">
                <a:solidFill>
                  <a:srgbClr val="F6F8F7"/>
                </a:solidFill>
              </a:rPr>
              <a:t>-class-</a:t>
            </a:r>
            <a:endParaRPr lang="vi-VN" spc="300">
              <a:solidFill>
                <a:srgbClr val="F6F8F7"/>
              </a:solidFill>
            </a:endParaRPr>
          </a:p>
        </p:txBody>
      </p:sp>
    </p:spTree>
    <p:extLst>
      <p:ext uri="{BB962C8B-B14F-4D97-AF65-F5344CB8AC3E}">
        <p14:creationId xmlns:p14="http://schemas.microsoft.com/office/powerpoint/2010/main" val="3631912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161E6071-B3D2-4921-9B94-80046EE3C055}"/>
              </a:ext>
            </a:extLst>
          </p:cNvPr>
          <p:cNvSpPr/>
          <p:nvPr/>
        </p:nvSpPr>
        <p:spPr>
          <a:xfrm>
            <a:off x="1728787" y="1200150"/>
            <a:ext cx="8734425" cy="3124200"/>
          </a:xfrm>
          <a:prstGeom prst="rect">
            <a:avLst/>
          </a:prstGeom>
          <a:solidFill>
            <a:srgbClr val="F6F8F7"/>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lnSpc>
                <a:spcPct val="300000"/>
              </a:lnSpc>
            </a:pPr>
            <a:r>
              <a:rPr lang="en-US" sz="3000">
                <a:solidFill>
                  <a:srgbClr val="292B2A"/>
                </a:solidFill>
              </a:rPr>
              <a:t>TÌM HIỂU HỆ QUẢN TRỊ MYSQL</a:t>
            </a:r>
          </a:p>
          <a:p>
            <a:pPr algn="ctr">
              <a:lnSpc>
                <a:spcPct val="150000"/>
              </a:lnSpc>
            </a:pPr>
            <a:r>
              <a:rPr lang="vi-VN">
                <a:solidFill>
                  <a:schemeClr val="bg1">
                    <a:lumMod val="50000"/>
                  </a:schemeClr>
                </a:solidFill>
              </a:rPr>
              <a:t>Learn MySQL Administration System</a:t>
            </a:r>
          </a:p>
        </p:txBody>
      </p:sp>
      <p:sp>
        <p:nvSpPr>
          <p:cNvPr id="7" name="Hình chữ nhật 6">
            <a:extLst>
              <a:ext uri="{FF2B5EF4-FFF2-40B4-BE49-F238E27FC236}">
                <a16:creationId xmlns:a16="http://schemas.microsoft.com/office/drawing/2014/main" id="{E3B8310A-4D72-4BA7-A124-B6E7CEC7EAB9}"/>
              </a:ext>
            </a:extLst>
          </p:cNvPr>
          <p:cNvSpPr/>
          <p:nvPr/>
        </p:nvSpPr>
        <p:spPr>
          <a:xfrm>
            <a:off x="2311002" y="1709737"/>
            <a:ext cx="7569994" cy="3124200"/>
          </a:xfrm>
          <a:prstGeom prst="rect">
            <a:avLst/>
          </a:prstGeom>
          <a:noFill/>
          <a:ln w="57150">
            <a:solidFill>
              <a:srgbClr val="292B2A"/>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9" name="Hình chữ nhật 8">
            <a:extLst>
              <a:ext uri="{FF2B5EF4-FFF2-40B4-BE49-F238E27FC236}">
                <a16:creationId xmlns:a16="http://schemas.microsoft.com/office/drawing/2014/main" id="{8D7AABE9-D213-480A-B053-E8CB8871CA12}"/>
              </a:ext>
            </a:extLst>
          </p:cNvPr>
          <p:cNvSpPr/>
          <p:nvPr/>
        </p:nvSpPr>
        <p:spPr>
          <a:xfrm>
            <a:off x="5078014" y="4457699"/>
            <a:ext cx="2035970" cy="752475"/>
          </a:xfrm>
          <a:prstGeom prst="rect">
            <a:avLst/>
          </a:prstGeom>
          <a:solidFill>
            <a:srgbClr val="292B2A"/>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spc="600">
                <a:solidFill>
                  <a:srgbClr val="F6F8F7"/>
                </a:solidFill>
              </a:rPr>
              <a:t>Apr 2022</a:t>
            </a:r>
            <a:endParaRPr lang="vi-VN" sz="1600" spc="600">
              <a:solidFill>
                <a:srgbClr val="F6F8F7"/>
              </a:solidFill>
            </a:endParaRPr>
          </a:p>
        </p:txBody>
      </p:sp>
      <p:sp>
        <p:nvSpPr>
          <p:cNvPr id="10" name="Dấu Nhân 9">
            <a:extLst>
              <a:ext uri="{FF2B5EF4-FFF2-40B4-BE49-F238E27FC236}">
                <a16:creationId xmlns:a16="http://schemas.microsoft.com/office/drawing/2014/main" id="{6AD02D6B-99A0-4783-B662-D9686D8F1D01}"/>
              </a:ext>
            </a:extLst>
          </p:cNvPr>
          <p:cNvSpPr/>
          <p:nvPr/>
        </p:nvSpPr>
        <p:spPr>
          <a:xfrm>
            <a:off x="5514598" y="1134052"/>
            <a:ext cx="1162802" cy="1151370"/>
          </a:xfrm>
          <a:prstGeom prst="mathMultiply">
            <a:avLst>
              <a:gd name="adj1" fmla="val 10177"/>
            </a:avLst>
          </a:prstGeom>
          <a:solidFill>
            <a:srgbClr val="292B2A"/>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07754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ình tự do: Hình 3">
            <a:extLst>
              <a:ext uri="{FF2B5EF4-FFF2-40B4-BE49-F238E27FC236}">
                <a16:creationId xmlns:a16="http://schemas.microsoft.com/office/drawing/2014/main" id="{B4FC5A58-A416-4267-B340-59B65FC978B0}"/>
              </a:ext>
            </a:extLst>
          </p:cNvPr>
          <p:cNvSpPr/>
          <p:nvPr/>
        </p:nvSpPr>
        <p:spPr>
          <a:xfrm>
            <a:off x="1" y="0"/>
            <a:ext cx="1528137" cy="1478222"/>
          </a:xfrm>
          <a:custGeom>
            <a:avLst/>
            <a:gdLst>
              <a:gd name="connsiteX0" fmla="*/ 0 w 1528137"/>
              <a:gd name="connsiteY0" fmla="*/ 0 h 1478222"/>
              <a:gd name="connsiteX1" fmla="*/ 501149 w 1528137"/>
              <a:gd name="connsiteY1" fmla="*/ 0 h 1478222"/>
              <a:gd name="connsiteX2" fmla="*/ 603469 w 1528137"/>
              <a:gd name="connsiteY2" fmla="*/ 120983 h 1478222"/>
              <a:gd name="connsiteX3" fmla="*/ 749420 w 1528137"/>
              <a:gd name="connsiteY3" fmla="*/ 0 h 1478222"/>
              <a:gd name="connsiteX4" fmla="*/ 1389812 w 1528137"/>
              <a:gd name="connsiteY4" fmla="*/ 0 h 1478222"/>
              <a:gd name="connsiteX5" fmla="*/ 867394 w 1528137"/>
              <a:gd name="connsiteY5" fmla="*/ 433049 h 1478222"/>
              <a:gd name="connsiteX6" fmla="*/ 1528137 w 1528137"/>
              <a:gd name="connsiteY6" fmla="*/ 1214309 h 1478222"/>
              <a:gd name="connsiteX7" fmla="*/ 1216087 w 1528137"/>
              <a:gd name="connsiteY7" fmla="*/ 1478222 h 1478222"/>
              <a:gd name="connsiteX8" fmla="*/ 552737 w 1528137"/>
              <a:gd name="connsiteY8" fmla="*/ 693878 h 1478222"/>
              <a:gd name="connsiteX9" fmla="*/ 0 w 1528137"/>
              <a:gd name="connsiteY9" fmla="*/ 1152059 h 1478222"/>
              <a:gd name="connsiteX10" fmla="*/ 0 w 1528137"/>
              <a:gd name="connsiteY10" fmla="*/ 621218 h 1478222"/>
              <a:gd name="connsiteX11" fmla="*/ 288812 w 1528137"/>
              <a:gd name="connsiteY11" fmla="*/ 381813 h 1478222"/>
              <a:gd name="connsiteX12" fmla="*/ 0 w 1528137"/>
              <a:gd name="connsiteY12" fmla="*/ 40322 h 147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8137" h="1478222">
                <a:moveTo>
                  <a:pt x="0" y="0"/>
                </a:moveTo>
                <a:lnTo>
                  <a:pt x="501149" y="0"/>
                </a:lnTo>
                <a:lnTo>
                  <a:pt x="603469" y="120983"/>
                </a:lnTo>
                <a:lnTo>
                  <a:pt x="749420" y="0"/>
                </a:lnTo>
                <a:lnTo>
                  <a:pt x="1389812" y="0"/>
                </a:lnTo>
                <a:lnTo>
                  <a:pt x="867394" y="433049"/>
                </a:lnTo>
                <a:lnTo>
                  <a:pt x="1528137" y="1214309"/>
                </a:lnTo>
                <a:lnTo>
                  <a:pt x="1216087" y="1478222"/>
                </a:lnTo>
                <a:lnTo>
                  <a:pt x="552737" y="693878"/>
                </a:lnTo>
                <a:lnTo>
                  <a:pt x="0" y="1152059"/>
                </a:lnTo>
                <a:lnTo>
                  <a:pt x="0" y="621218"/>
                </a:lnTo>
                <a:lnTo>
                  <a:pt x="288812" y="381813"/>
                </a:lnTo>
                <a:lnTo>
                  <a:pt x="0" y="40322"/>
                </a:lnTo>
                <a:close/>
              </a:path>
            </a:pathLst>
          </a:custGeom>
          <a:solidFill>
            <a:srgbClr val="292B2A"/>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vi-VN"/>
          </a:p>
        </p:txBody>
      </p:sp>
      <p:sp>
        <p:nvSpPr>
          <p:cNvPr id="5" name="Dấu Nhân 4">
            <a:extLst>
              <a:ext uri="{FF2B5EF4-FFF2-40B4-BE49-F238E27FC236}">
                <a16:creationId xmlns:a16="http://schemas.microsoft.com/office/drawing/2014/main" id="{5BA2C7B6-5D47-4FD6-BF3F-FD915651DA4E}"/>
              </a:ext>
            </a:extLst>
          </p:cNvPr>
          <p:cNvSpPr/>
          <p:nvPr/>
        </p:nvSpPr>
        <p:spPr>
          <a:xfrm rot="303633">
            <a:off x="670573" y="603976"/>
            <a:ext cx="754937" cy="747515"/>
          </a:xfrm>
          <a:prstGeom prst="mathMultiply">
            <a:avLst>
              <a:gd name="adj1" fmla="val 16191"/>
            </a:avLst>
          </a:prstGeom>
          <a:solidFill>
            <a:srgbClr val="F6F8F7"/>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ình tự do: Hình 7">
            <a:extLst>
              <a:ext uri="{FF2B5EF4-FFF2-40B4-BE49-F238E27FC236}">
                <a16:creationId xmlns:a16="http://schemas.microsoft.com/office/drawing/2014/main" id="{FA61F5C2-2C0F-4A9D-B89A-0D50D05D74ED}"/>
              </a:ext>
            </a:extLst>
          </p:cNvPr>
          <p:cNvSpPr/>
          <p:nvPr/>
        </p:nvSpPr>
        <p:spPr>
          <a:xfrm>
            <a:off x="10922348" y="1"/>
            <a:ext cx="1269651" cy="1202789"/>
          </a:xfrm>
          <a:custGeom>
            <a:avLst/>
            <a:gdLst>
              <a:gd name="connsiteX0" fmla="*/ 457128 w 1269651"/>
              <a:gd name="connsiteY0" fmla="*/ 0 h 1202789"/>
              <a:gd name="connsiteX1" fmla="*/ 888131 w 1269651"/>
              <a:gd name="connsiteY1" fmla="*/ 0 h 1202789"/>
              <a:gd name="connsiteX2" fmla="*/ 994145 w 1269651"/>
              <a:gd name="connsiteY2" fmla="*/ 125351 h 1202789"/>
              <a:gd name="connsiteX3" fmla="*/ 1145364 w 1269651"/>
              <a:gd name="connsiteY3" fmla="*/ 0 h 1202789"/>
              <a:gd name="connsiteX4" fmla="*/ 1269651 w 1269651"/>
              <a:gd name="connsiteY4" fmla="*/ 0 h 1202789"/>
              <a:gd name="connsiteX5" fmla="*/ 1269651 w 1269651"/>
              <a:gd name="connsiteY5" fmla="*/ 324425 h 1202789"/>
              <a:gd name="connsiteX6" fmla="*/ 1206665 w 1269651"/>
              <a:gd name="connsiteY6" fmla="*/ 376636 h 1202789"/>
              <a:gd name="connsiteX7" fmla="*/ 1269651 w 1269651"/>
              <a:gd name="connsiteY7" fmla="*/ 451111 h 1202789"/>
              <a:gd name="connsiteX8" fmla="*/ 1269651 w 1269651"/>
              <a:gd name="connsiteY8" fmla="*/ 960726 h 1202789"/>
              <a:gd name="connsiteX9" fmla="*/ 953293 w 1269651"/>
              <a:gd name="connsiteY9" fmla="*/ 586664 h 1202789"/>
              <a:gd name="connsiteX10" fmla="*/ 210018 w 1269651"/>
              <a:gd name="connsiteY10" fmla="*/ 1202789 h 1202789"/>
              <a:gd name="connsiteX11" fmla="*/ 0 w 1269651"/>
              <a:gd name="connsiteY11" fmla="*/ 949428 h 1202789"/>
              <a:gd name="connsiteX12" fmla="*/ 740772 w 1269651"/>
              <a:gd name="connsiteY12" fmla="*/ 335380 h 12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9651" h="1202789">
                <a:moveTo>
                  <a:pt x="457128" y="0"/>
                </a:moveTo>
                <a:lnTo>
                  <a:pt x="888131" y="0"/>
                </a:lnTo>
                <a:lnTo>
                  <a:pt x="994145" y="125351"/>
                </a:lnTo>
                <a:lnTo>
                  <a:pt x="1145364" y="0"/>
                </a:lnTo>
                <a:lnTo>
                  <a:pt x="1269651" y="0"/>
                </a:lnTo>
                <a:lnTo>
                  <a:pt x="1269651" y="324425"/>
                </a:lnTo>
                <a:lnTo>
                  <a:pt x="1206665" y="376636"/>
                </a:lnTo>
                <a:lnTo>
                  <a:pt x="1269651" y="451111"/>
                </a:lnTo>
                <a:lnTo>
                  <a:pt x="1269651" y="960726"/>
                </a:lnTo>
                <a:lnTo>
                  <a:pt x="953293" y="586664"/>
                </a:lnTo>
                <a:lnTo>
                  <a:pt x="210018" y="1202789"/>
                </a:lnTo>
                <a:lnTo>
                  <a:pt x="0" y="949428"/>
                </a:lnTo>
                <a:lnTo>
                  <a:pt x="740772" y="335380"/>
                </a:lnTo>
                <a:close/>
              </a:path>
            </a:pathLst>
          </a:custGeom>
          <a:solidFill>
            <a:srgbClr val="F6F8F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9" name="Dấu Nhân 8">
            <a:extLst>
              <a:ext uri="{FF2B5EF4-FFF2-40B4-BE49-F238E27FC236}">
                <a16:creationId xmlns:a16="http://schemas.microsoft.com/office/drawing/2014/main" id="{AE618A89-128E-4488-A65F-6B2484665845}"/>
              </a:ext>
            </a:extLst>
          </p:cNvPr>
          <p:cNvSpPr/>
          <p:nvPr/>
        </p:nvSpPr>
        <p:spPr>
          <a:xfrm rot="303633">
            <a:off x="10622517" y="463807"/>
            <a:ext cx="754937" cy="747515"/>
          </a:xfrm>
          <a:prstGeom prst="mathMultiply">
            <a:avLst>
              <a:gd name="adj1" fmla="val 16191"/>
            </a:avLst>
          </a:prstGeom>
          <a:solidFill>
            <a:srgbClr val="292B2A"/>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Dấu Nhân 9">
            <a:extLst>
              <a:ext uri="{FF2B5EF4-FFF2-40B4-BE49-F238E27FC236}">
                <a16:creationId xmlns:a16="http://schemas.microsoft.com/office/drawing/2014/main" id="{F5D4461D-32F0-416B-A302-A1C44CDBA80F}"/>
              </a:ext>
            </a:extLst>
          </p:cNvPr>
          <p:cNvSpPr/>
          <p:nvPr/>
        </p:nvSpPr>
        <p:spPr>
          <a:xfrm rot="303633">
            <a:off x="11016538" y="22383"/>
            <a:ext cx="396752" cy="392851"/>
          </a:xfrm>
          <a:prstGeom prst="mathMultiply">
            <a:avLst>
              <a:gd name="adj1" fmla="val 16191"/>
            </a:avLst>
          </a:prstGeom>
          <a:solidFill>
            <a:srgbClr val="3FBEB7"/>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ộp Văn bản 10">
            <a:extLst>
              <a:ext uri="{FF2B5EF4-FFF2-40B4-BE49-F238E27FC236}">
                <a16:creationId xmlns:a16="http://schemas.microsoft.com/office/drawing/2014/main" id="{0EE2F277-A9C0-404D-A764-E72AF77437E0}"/>
              </a:ext>
            </a:extLst>
          </p:cNvPr>
          <p:cNvSpPr txBox="1"/>
          <p:nvPr/>
        </p:nvSpPr>
        <p:spPr>
          <a:xfrm>
            <a:off x="1968908" y="739111"/>
            <a:ext cx="8254184" cy="523220"/>
          </a:xfrm>
          <a:prstGeom prst="rect">
            <a:avLst/>
          </a:prstGeom>
          <a:noFill/>
        </p:spPr>
        <p:txBody>
          <a:bodyPr wrap="none" rtlCol="0">
            <a:spAutoFit/>
          </a:bodyPr>
          <a:lstStyle/>
          <a:p>
            <a:pPr algn="ctr"/>
            <a:r>
              <a:rPr lang="en-US" sz="2800" b="1">
                <a:solidFill>
                  <a:srgbClr val="292B2A"/>
                </a:solidFill>
              </a:rPr>
              <a:t>CÁC </a:t>
            </a:r>
            <a:r>
              <a:rPr lang="en-US" sz="2800" b="1">
                <a:solidFill>
                  <a:srgbClr val="3FBEB7"/>
                </a:solidFill>
              </a:rPr>
              <a:t>CHỨC NĂNG </a:t>
            </a:r>
            <a:r>
              <a:rPr lang="en-US" sz="2800" b="1">
                <a:solidFill>
                  <a:srgbClr val="292B2A"/>
                </a:solidFill>
              </a:rPr>
              <a:t>CHÍNH CỦA CHƯƠNG TRÌNH</a:t>
            </a:r>
            <a:endParaRPr lang="vi-VN" sz="2800" b="1">
              <a:solidFill>
                <a:srgbClr val="292B2A"/>
              </a:solidFill>
            </a:endParaRPr>
          </a:p>
        </p:txBody>
      </p:sp>
      <p:pic>
        <p:nvPicPr>
          <p:cNvPr id="13" name="Đồ họa 12" descr="Books on shelf with solid fill">
            <a:extLst>
              <a:ext uri="{FF2B5EF4-FFF2-40B4-BE49-F238E27FC236}">
                <a16:creationId xmlns:a16="http://schemas.microsoft.com/office/drawing/2014/main" id="{E85B1CC3-3418-4EBB-8BDB-8BE137FC4A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1935421"/>
            <a:ext cx="914400" cy="914400"/>
          </a:xfrm>
          <a:prstGeom prst="rect">
            <a:avLst/>
          </a:prstGeom>
        </p:spPr>
      </p:pic>
      <p:pic>
        <p:nvPicPr>
          <p:cNvPr id="15" name="Đồ họa 14" descr="Closed book with solid fill">
            <a:extLst>
              <a:ext uri="{FF2B5EF4-FFF2-40B4-BE49-F238E27FC236}">
                <a16:creationId xmlns:a16="http://schemas.microsoft.com/office/drawing/2014/main" id="{C65A1749-599D-4BFD-9EAA-442C83AF95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01639" y="1935421"/>
            <a:ext cx="914400" cy="914400"/>
          </a:xfrm>
          <a:prstGeom prst="rect">
            <a:avLst/>
          </a:prstGeom>
        </p:spPr>
      </p:pic>
      <p:pic>
        <p:nvPicPr>
          <p:cNvPr id="17" name="Đồ họa 16" descr="Magnifying glass with solid fill">
            <a:extLst>
              <a:ext uri="{FF2B5EF4-FFF2-40B4-BE49-F238E27FC236}">
                <a16:creationId xmlns:a16="http://schemas.microsoft.com/office/drawing/2014/main" id="{7EDD11C2-4C31-43EF-811C-765596D5A8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99916" y="1935421"/>
            <a:ext cx="914400" cy="914400"/>
          </a:xfrm>
          <a:prstGeom prst="rect">
            <a:avLst/>
          </a:prstGeom>
        </p:spPr>
      </p:pic>
      <p:pic>
        <p:nvPicPr>
          <p:cNvPr id="19" name="Đồ họa 18" descr="Typewriter with solid fill">
            <a:extLst>
              <a:ext uri="{FF2B5EF4-FFF2-40B4-BE49-F238E27FC236}">
                <a16:creationId xmlns:a16="http://schemas.microsoft.com/office/drawing/2014/main" id="{9CC3D7D8-9451-4DE4-B044-914166DA02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01639" y="4343400"/>
            <a:ext cx="914400" cy="914400"/>
          </a:xfrm>
          <a:prstGeom prst="rect">
            <a:avLst/>
          </a:prstGeom>
        </p:spPr>
      </p:pic>
      <p:pic>
        <p:nvPicPr>
          <p:cNvPr id="21" name="Đồ họa 20" descr="History with solid fill">
            <a:extLst>
              <a:ext uri="{FF2B5EF4-FFF2-40B4-BE49-F238E27FC236}">
                <a16:creationId xmlns:a16="http://schemas.microsoft.com/office/drawing/2014/main" id="{6BBC5331-E298-46A0-B394-752E38BA22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8800" y="4343400"/>
            <a:ext cx="914400" cy="914400"/>
          </a:xfrm>
          <a:prstGeom prst="rect">
            <a:avLst/>
          </a:prstGeom>
        </p:spPr>
      </p:pic>
      <p:pic>
        <p:nvPicPr>
          <p:cNvPr id="25" name="Đồ họa 24" descr="Power outline">
            <a:extLst>
              <a:ext uri="{FF2B5EF4-FFF2-40B4-BE49-F238E27FC236}">
                <a16:creationId xmlns:a16="http://schemas.microsoft.com/office/drawing/2014/main" id="{3761CAC2-3B5C-401D-94D9-19413A6BC55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97699" y="4343400"/>
            <a:ext cx="914400" cy="914400"/>
          </a:xfrm>
          <a:prstGeom prst="rect">
            <a:avLst/>
          </a:prstGeom>
        </p:spPr>
      </p:pic>
      <p:sp>
        <p:nvSpPr>
          <p:cNvPr id="26" name="Hộp Văn bản 25">
            <a:extLst>
              <a:ext uri="{FF2B5EF4-FFF2-40B4-BE49-F238E27FC236}">
                <a16:creationId xmlns:a16="http://schemas.microsoft.com/office/drawing/2014/main" id="{DA9675BB-02F3-44EB-BCE0-6DFBBBD46F77}"/>
              </a:ext>
            </a:extLst>
          </p:cNvPr>
          <p:cNvSpPr txBox="1"/>
          <p:nvPr/>
        </p:nvSpPr>
        <p:spPr>
          <a:xfrm>
            <a:off x="702538" y="2971801"/>
            <a:ext cx="2712602" cy="615553"/>
          </a:xfrm>
          <a:prstGeom prst="rect">
            <a:avLst/>
          </a:prstGeom>
          <a:noFill/>
        </p:spPr>
        <p:txBody>
          <a:bodyPr wrap="none" rtlCol="0">
            <a:spAutoFit/>
          </a:bodyPr>
          <a:lstStyle/>
          <a:p>
            <a:pPr algn="ctr"/>
            <a:r>
              <a:rPr lang="en-US">
                <a:solidFill>
                  <a:srgbClr val="3FBEB7"/>
                </a:solidFill>
              </a:rPr>
              <a:t>1</a:t>
            </a:r>
          </a:p>
          <a:p>
            <a:pPr algn="ctr"/>
            <a:r>
              <a:rPr lang="en-US" sz="1600">
                <a:solidFill>
                  <a:srgbClr val="292B2A"/>
                </a:solidFill>
              </a:rPr>
              <a:t>Nhập thêm sách vào kho</a:t>
            </a:r>
            <a:endParaRPr lang="vi-VN" sz="1600">
              <a:solidFill>
                <a:srgbClr val="292B2A"/>
              </a:solidFill>
            </a:endParaRPr>
          </a:p>
        </p:txBody>
      </p:sp>
      <p:sp>
        <p:nvSpPr>
          <p:cNvPr id="27" name="Hộp Văn bản 26">
            <a:extLst>
              <a:ext uri="{FF2B5EF4-FFF2-40B4-BE49-F238E27FC236}">
                <a16:creationId xmlns:a16="http://schemas.microsoft.com/office/drawing/2014/main" id="{2E6C785F-E68C-4D78-A12A-12A8BE0518BD}"/>
              </a:ext>
            </a:extLst>
          </p:cNvPr>
          <p:cNvSpPr txBox="1"/>
          <p:nvPr/>
        </p:nvSpPr>
        <p:spPr>
          <a:xfrm>
            <a:off x="4627095" y="2967717"/>
            <a:ext cx="2937810" cy="1107996"/>
          </a:xfrm>
          <a:prstGeom prst="rect">
            <a:avLst/>
          </a:prstGeom>
          <a:noFill/>
        </p:spPr>
        <p:txBody>
          <a:bodyPr wrap="square" rtlCol="0">
            <a:spAutoFit/>
          </a:bodyPr>
          <a:lstStyle/>
          <a:p>
            <a:pPr algn="ctr"/>
            <a:r>
              <a:rPr lang="en-US">
                <a:solidFill>
                  <a:srgbClr val="3FBEB7"/>
                </a:solidFill>
              </a:rPr>
              <a:t>2</a:t>
            </a:r>
          </a:p>
          <a:p>
            <a:pPr algn="ctr"/>
            <a:r>
              <a:rPr lang="en-US" sz="1600">
                <a:solidFill>
                  <a:srgbClr val="292B2A"/>
                </a:solidFill>
              </a:rPr>
              <a:t>Hiển thị ra thông tin toàn bộ các loại sách có trong kho</a:t>
            </a:r>
            <a:endParaRPr lang="vi-VN" sz="1600">
              <a:solidFill>
                <a:srgbClr val="292B2A"/>
              </a:solidFill>
            </a:endParaRPr>
          </a:p>
        </p:txBody>
      </p:sp>
      <p:sp>
        <p:nvSpPr>
          <p:cNvPr id="28" name="Hộp Văn bản 27">
            <a:extLst>
              <a:ext uri="{FF2B5EF4-FFF2-40B4-BE49-F238E27FC236}">
                <a16:creationId xmlns:a16="http://schemas.microsoft.com/office/drawing/2014/main" id="{ADD99745-D4F7-4616-9113-4C23EB1F630C}"/>
              </a:ext>
            </a:extLst>
          </p:cNvPr>
          <p:cNvSpPr txBox="1"/>
          <p:nvPr/>
        </p:nvSpPr>
        <p:spPr>
          <a:xfrm>
            <a:off x="8598598" y="2967717"/>
            <a:ext cx="2712603" cy="861774"/>
          </a:xfrm>
          <a:prstGeom prst="rect">
            <a:avLst/>
          </a:prstGeom>
          <a:noFill/>
        </p:spPr>
        <p:txBody>
          <a:bodyPr wrap="square" rtlCol="0">
            <a:spAutoFit/>
          </a:bodyPr>
          <a:lstStyle/>
          <a:p>
            <a:pPr algn="ctr"/>
            <a:r>
              <a:rPr lang="en-US">
                <a:solidFill>
                  <a:srgbClr val="3FBEB7"/>
                </a:solidFill>
              </a:rPr>
              <a:t>3</a:t>
            </a:r>
          </a:p>
          <a:p>
            <a:pPr algn="ctr"/>
            <a:r>
              <a:rPr lang="en-US" sz="1600">
                <a:solidFill>
                  <a:srgbClr val="292B2A"/>
                </a:solidFill>
              </a:rPr>
              <a:t>Tìm kiếm thông tin về một loại sách theo mã sách</a:t>
            </a:r>
            <a:endParaRPr lang="vi-VN" sz="1600">
              <a:solidFill>
                <a:srgbClr val="292B2A"/>
              </a:solidFill>
            </a:endParaRPr>
          </a:p>
        </p:txBody>
      </p:sp>
      <p:sp>
        <p:nvSpPr>
          <p:cNvPr id="29" name="Hộp Văn bản 28">
            <a:extLst>
              <a:ext uri="{FF2B5EF4-FFF2-40B4-BE49-F238E27FC236}">
                <a16:creationId xmlns:a16="http://schemas.microsoft.com/office/drawing/2014/main" id="{3D1AB98F-91BD-4047-B16A-60F518063444}"/>
              </a:ext>
            </a:extLst>
          </p:cNvPr>
          <p:cNvSpPr txBox="1"/>
          <p:nvPr/>
        </p:nvSpPr>
        <p:spPr>
          <a:xfrm>
            <a:off x="639075" y="5375696"/>
            <a:ext cx="2776066" cy="861774"/>
          </a:xfrm>
          <a:prstGeom prst="rect">
            <a:avLst/>
          </a:prstGeom>
          <a:noFill/>
        </p:spPr>
        <p:txBody>
          <a:bodyPr wrap="square" rtlCol="0">
            <a:spAutoFit/>
          </a:bodyPr>
          <a:lstStyle/>
          <a:p>
            <a:pPr algn="ctr"/>
            <a:r>
              <a:rPr lang="en-US">
                <a:solidFill>
                  <a:srgbClr val="3FBEB7"/>
                </a:solidFill>
              </a:rPr>
              <a:t>4</a:t>
            </a:r>
          </a:p>
          <a:p>
            <a:pPr algn="ctr"/>
            <a:r>
              <a:rPr lang="en-US" sz="1600">
                <a:solidFill>
                  <a:srgbClr val="292B2A"/>
                </a:solidFill>
              </a:rPr>
              <a:t>Bán sách và xuất hoá đơn cho khách hàng</a:t>
            </a:r>
            <a:endParaRPr lang="vi-VN" sz="1600">
              <a:solidFill>
                <a:srgbClr val="292B2A"/>
              </a:solidFill>
            </a:endParaRPr>
          </a:p>
        </p:txBody>
      </p:sp>
      <p:sp>
        <p:nvSpPr>
          <p:cNvPr id="30" name="Hộp Văn bản 29">
            <a:extLst>
              <a:ext uri="{FF2B5EF4-FFF2-40B4-BE49-F238E27FC236}">
                <a16:creationId xmlns:a16="http://schemas.microsoft.com/office/drawing/2014/main" id="{330CB050-1CCD-4B91-A0B1-6F0F716ADCFC}"/>
              </a:ext>
            </a:extLst>
          </p:cNvPr>
          <p:cNvSpPr txBox="1"/>
          <p:nvPr/>
        </p:nvSpPr>
        <p:spPr>
          <a:xfrm>
            <a:off x="4627096" y="5375696"/>
            <a:ext cx="2937810" cy="861774"/>
          </a:xfrm>
          <a:prstGeom prst="rect">
            <a:avLst/>
          </a:prstGeom>
          <a:noFill/>
        </p:spPr>
        <p:txBody>
          <a:bodyPr wrap="square" rtlCol="0">
            <a:spAutoFit/>
          </a:bodyPr>
          <a:lstStyle/>
          <a:p>
            <a:pPr algn="ctr"/>
            <a:r>
              <a:rPr lang="en-US">
                <a:solidFill>
                  <a:srgbClr val="3FBEB7"/>
                </a:solidFill>
              </a:rPr>
              <a:t>5</a:t>
            </a:r>
          </a:p>
          <a:p>
            <a:pPr algn="ctr"/>
            <a:r>
              <a:rPr lang="en-US" sz="1600">
                <a:solidFill>
                  <a:srgbClr val="292B2A"/>
                </a:solidFill>
              </a:rPr>
              <a:t>Tìm kiếm lịch sử mua hàng thông qua số điện thoại</a:t>
            </a:r>
            <a:endParaRPr lang="vi-VN" sz="1600">
              <a:solidFill>
                <a:srgbClr val="292B2A"/>
              </a:solidFill>
            </a:endParaRPr>
          </a:p>
        </p:txBody>
      </p:sp>
      <p:sp>
        <p:nvSpPr>
          <p:cNvPr id="31" name="Hộp Văn bản 30">
            <a:extLst>
              <a:ext uri="{FF2B5EF4-FFF2-40B4-BE49-F238E27FC236}">
                <a16:creationId xmlns:a16="http://schemas.microsoft.com/office/drawing/2014/main" id="{BC8F5672-6A01-4964-AF7B-C85FD2666FDE}"/>
              </a:ext>
            </a:extLst>
          </p:cNvPr>
          <p:cNvSpPr txBox="1"/>
          <p:nvPr/>
        </p:nvSpPr>
        <p:spPr>
          <a:xfrm>
            <a:off x="8696381" y="5375696"/>
            <a:ext cx="2517035" cy="615553"/>
          </a:xfrm>
          <a:prstGeom prst="rect">
            <a:avLst/>
          </a:prstGeom>
          <a:noFill/>
        </p:spPr>
        <p:txBody>
          <a:bodyPr wrap="none" rtlCol="0">
            <a:spAutoFit/>
          </a:bodyPr>
          <a:lstStyle/>
          <a:p>
            <a:pPr algn="ctr"/>
            <a:r>
              <a:rPr lang="en-US">
                <a:solidFill>
                  <a:srgbClr val="3FBEB7"/>
                </a:solidFill>
              </a:rPr>
              <a:t>0</a:t>
            </a:r>
          </a:p>
          <a:p>
            <a:pPr algn="ctr"/>
            <a:r>
              <a:rPr lang="en-US" sz="1600">
                <a:solidFill>
                  <a:srgbClr val="292B2A"/>
                </a:solidFill>
              </a:rPr>
              <a:t>Thoát khỏi chương trình</a:t>
            </a:r>
            <a:endParaRPr lang="vi-VN" sz="1600">
              <a:solidFill>
                <a:srgbClr val="292B2A"/>
              </a:solidFill>
            </a:endParaRPr>
          </a:p>
        </p:txBody>
      </p:sp>
    </p:spTree>
    <p:extLst>
      <p:ext uri="{BB962C8B-B14F-4D97-AF65-F5344CB8AC3E}">
        <p14:creationId xmlns:p14="http://schemas.microsoft.com/office/powerpoint/2010/main" val="2653993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161E6071-B3D2-4921-9B94-80046EE3C055}"/>
              </a:ext>
            </a:extLst>
          </p:cNvPr>
          <p:cNvSpPr/>
          <p:nvPr/>
        </p:nvSpPr>
        <p:spPr>
          <a:xfrm>
            <a:off x="1728787" y="1200150"/>
            <a:ext cx="8734425" cy="3124200"/>
          </a:xfrm>
          <a:prstGeom prst="rect">
            <a:avLst/>
          </a:prstGeom>
          <a:solidFill>
            <a:srgbClr val="F6F8F7"/>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lnSpc>
                <a:spcPct val="300000"/>
              </a:lnSpc>
            </a:pPr>
            <a:r>
              <a:rPr lang="en-US" sz="3000">
                <a:solidFill>
                  <a:srgbClr val="292B2A"/>
                </a:solidFill>
              </a:rPr>
              <a:t>TIẾN HÀNH CHẠY THỬ CHƯƠNG TRÌNH</a:t>
            </a:r>
          </a:p>
          <a:p>
            <a:pPr algn="ctr">
              <a:lnSpc>
                <a:spcPct val="150000"/>
              </a:lnSpc>
            </a:pPr>
            <a:r>
              <a:rPr lang="vi-VN">
                <a:solidFill>
                  <a:schemeClr val="bg1">
                    <a:lumMod val="50000"/>
                  </a:schemeClr>
                </a:solidFill>
              </a:rPr>
              <a:t>The Management Bookstore Program</a:t>
            </a:r>
          </a:p>
        </p:txBody>
      </p:sp>
      <p:sp>
        <p:nvSpPr>
          <p:cNvPr id="7" name="Hình chữ nhật 6">
            <a:extLst>
              <a:ext uri="{FF2B5EF4-FFF2-40B4-BE49-F238E27FC236}">
                <a16:creationId xmlns:a16="http://schemas.microsoft.com/office/drawing/2014/main" id="{E3B8310A-4D72-4BA7-A124-B6E7CEC7EAB9}"/>
              </a:ext>
            </a:extLst>
          </p:cNvPr>
          <p:cNvSpPr/>
          <p:nvPr/>
        </p:nvSpPr>
        <p:spPr>
          <a:xfrm>
            <a:off x="2311002" y="1709737"/>
            <a:ext cx="7569994" cy="3124200"/>
          </a:xfrm>
          <a:prstGeom prst="rect">
            <a:avLst/>
          </a:prstGeom>
          <a:noFill/>
          <a:ln w="57150">
            <a:solidFill>
              <a:srgbClr val="3FBEB7"/>
            </a:solidFill>
          </a:ln>
          <a:effectLst>
            <a:outerShdw blurRad="25400" dist="38100" dir="2700000" algn="tl" rotWithShape="0">
              <a:prstClr val="black">
                <a:alpha val="23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9" name="Hình chữ nhật 8">
            <a:extLst>
              <a:ext uri="{FF2B5EF4-FFF2-40B4-BE49-F238E27FC236}">
                <a16:creationId xmlns:a16="http://schemas.microsoft.com/office/drawing/2014/main" id="{8D7AABE9-D213-480A-B053-E8CB8871CA12}"/>
              </a:ext>
            </a:extLst>
          </p:cNvPr>
          <p:cNvSpPr/>
          <p:nvPr/>
        </p:nvSpPr>
        <p:spPr>
          <a:xfrm>
            <a:off x="5078014" y="4457699"/>
            <a:ext cx="2035970" cy="752475"/>
          </a:xfrm>
          <a:prstGeom prst="rect">
            <a:avLst/>
          </a:prstGeom>
          <a:solidFill>
            <a:srgbClr val="3FBEB7"/>
          </a:solidFill>
          <a:ln>
            <a:noFill/>
          </a:ln>
          <a:effectLst>
            <a:outerShdw blurRad="25400" dist="38100" dir="2700000" algn="tl" rotWithShape="0">
              <a:prstClr val="black">
                <a:alpha val="23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spc="600">
                <a:solidFill>
                  <a:srgbClr val="292B2A"/>
                </a:solidFill>
              </a:rPr>
              <a:t>&lt;/&gt;</a:t>
            </a:r>
            <a:endParaRPr lang="vi-VN" sz="2800" spc="600">
              <a:solidFill>
                <a:srgbClr val="292B2A"/>
              </a:solidFill>
            </a:endParaRPr>
          </a:p>
        </p:txBody>
      </p:sp>
      <p:sp>
        <p:nvSpPr>
          <p:cNvPr id="10" name="Dấu Nhân 9">
            <a:extLst>
              <a:ext uri="{FF2B5EF4-FFF2-40B4-BE49-F238E27FC236}">
                <a16:creationId xmlns:a16="http://schemas.microsoft.com/office/drawing/2014/main" id="{6AD02D6B-99A0-4783-B662-D9686D8F1D01}"/>
              </a:ext>
            </a:extLst>
          </p:cNvPr>
          <p:cNvSpPr/>
          <p:nvPr/>
        </p:nvSpPr>
        <p:spPr>
          <a:xfrm>
            <a:off x="5514598" y="1134052"/>
            <a:ext cx="1162802" cy="1151370"/>
          </a:xfrm>
          <a:prstGeom prst="mathMultiply">
            <a:avLst>
              <a:gd name="adj1" fmla="val 10177"/>
            </a:avLst>
          </a:prstGeom>
          <a:solidFill>
            <a:srgbClr val="3FBEB7"/>
          </a:solidFill>
          <a:ln w="76200">
            <a:noFill/>
          </a:ln>
          <a:effectLst>
            <a:outerShdw blurRad="254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125804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161E6071-B3D2-4921-9B94-80046EE3C055}"/>
              </a:ext>
            </a:extLst>
          </p:cNvPr>
          <p:cNvSpPr/>
          <p:nvPr/>
        </p:nvSpPr>
        <p:spPr>
          <a:xfrm>
            <a:off x="1728787" y="1200150"/>
            <a:ext cx="8734425" cy="3124200"/>
          </a:xfrm>
          <a:prstGeom prst="rect">
            <a:avLst/>
          </a:prstGeom>
          <a:solidFill>
            <a:srgbClr val="F6F8F7"/>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lnSpc>
                <a:spcPct val="300000"/>
              </a:lnSpc>
            </a:pPr>
            <a:r>
              <a:rPr lang="en-US" sz="3000">
                <a:solidFill>
                  <a:srgbClr val="292B2A"/>
                </a:solidFill>
              </a:rPr>
              <a:t>HƯỚNG HOÀN THIỆN VÀ PHÁT TRIỂN</a:t>
            </a:r>
          </a:p>
          <a:p>
            <a:pPr algn="ctr">
              <a:lnSpc>
                <a:spcPct val="150000"/>
              </a:lnSpc>
            </a:pPr>
            <a:r>
              <a:rPr lang="vi-VN">
                <a:solidFill>
                  <a:schemeClr val="bg1">
                    <a:lumMod val="50000"/>
                  </a:schemeClr>
                </a:solidFill>
              </a:rPr>
              <a:t>The Management Bookstore Program</a:t>
            </a:r>
          </a:p>
        </p:txBody>
      </p:sp>
      <p:sp>
        <p:nvSpPr>
          <p:cNvPr id="7" name="Hình chữ nhật 6">
            <a:extLst>
              <a:ext uri="{FF2B5EF4-FFF2-40B4-BE49-F238E27FC236}">
                <a16:creationId xmlns:a16="http://schemas.microsoft.com/office/drawing/2014/main" id="{E3B8310A-4D72-4BA7-A124-B6E7CEC7EAB9}"/>
              </a:ext>
            </a:extLst>
          </p:cNvPr>
          <p:cNvSpPr/>
          <p:nvPr/>
        </p:nvSpPr>
        <p:spPr>
          <a:xfrm>
            <a:off x="2311002" y="1709737"/>
            <a:ext cx="7569994" cy="3124200"/>
          </a:xfrm>
          <a:prstGeom prst="rect">
            <a:avLst/>
          </a:prstGeom>
          <a:noFill/>
          <a:ln w="57150">
            <a:solidFill>
              <a:srgbClr val="292B2A"/>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9" name="Hình chữ nhật 8">
            <a:extLst>
              <a:ext uri="{FF2B5EF4-FFF2-40B4-BE49-F238E27FC236}">
                <a16:creationId xmlns:a16="http://schemas.microsoft.com/office/drawing/2014/main" id="{8D7AABE9-D213-480A-B053-E8CB8871CA12}"/>
              </a:ext>
            </a:extLst>
          </p:cNvPr>
          <p:cNvSpPr/>
          <p:nvPr/>
        </p:nvSpPr>
        <p:spPr>
          <a:xfrm>
            <a:off x="5078014" y="4457699"/>
            <a:ext cx="2035970" cy="752475"/>
          </a:xfrm>
          <a:prstGeom prst="rect">
            <a:avLst/>
          </a:prstGeom>
          <a:solidFill>
            <a:srgbClr val="292B2A"/>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spc="600">
                <a:solidFill>
                  <a:srgbClr val="F6F8F7"/>
                </a:solidFill>
              </a:rPr>
              <a:t>Apr 2022</a:t>
            </a:r>
            <a:endParaRPr lang="vi-VN" sz="1600" spc="600">
              <a:solidFill>
                <a:srgbClr val="F6F8F7"/>
              </a:solidFill>
            </a:endParaRPr>
          </a:p>
        </p:txBody>
      </p:sp>
      <p:sp>
        <p:nvSpPr>
          <p:cNvPr id="10" name="Dấu Nhân 9">
            <a:extLst>
              <a:ext uri="{FF2B5EF4-FFF2-40B4-BE49-F238E27FC236}">
                <a16:creationId xmlns:a16="http://schemas.microsoft.com/office/drawing/2014/main" id="{6AD02D6B-99A0-4783-B662-D9686D8F1D01}"/>
              </a:ext>
            </a:extLst>
          </p:cNvPr>
          <p:cNvSpPr/>
          <p:nvPr/>
        </p:nvSpPr>
        <p:spPr>
          <a:xfrm>
            <a:off x="5514598" y="1134052"/>
            <a:ext cx="1162802" cy="1151370"/>
          </a:xfrm>
          <a:prstGeom prst="mathMultiply">
            <a:avLst>
              <a:gd name="adj1" fmla="val 10177"/>
            </a:avLst>
          </a:prstGeom>
          <a:solidFill>
            <a:srgbClr val="292B2A"/>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542047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ách Các Loại">
            <a:extLst>
              <a:ext uri="{FF2B5EF4-FFF2-40B4-BE49-F238E27FC236}">
                <a16:creationId xmlns:a16="http://schemas.microsoft.com/office/drawing/2014/main" id="{470AD83F-149B-43BA-98E7-BE69F7759776}"/>
              </a:ext>
            </a:extLst>
          </p:cNvPr>
          <p:cNvPicPr>
            <a:picLocks noChangeAspect="1" noChangeArrowheads="1"/>
          </p:cNvPicPr>
          <p:nvPr/>
        </p:nvPicPr>
        <p:blipFill rotWithShape="1">
          <a:blip r:embed="rId2">
            <a:alphaModFix amt="43000"/>
            <a:extLst>
              <a:ext uri="{28A0092B-C50C-407E-A947-70E740481C1C}">
                <a14:useLocalDpi xmlns:a14="http://schemas.microsoft.com/office/drawing/2010/main" val="0"/>
              </a:ext>
            </a:extLst>
          </a:blip>
          <a:srcRect t="7873" r="128" b="26323"/>
          <a:stretch/>
        </p:blipFill>
        <p:spPr bwMode="auto">
          <a:xfrm>
            <a:off x="616654" y="227036"/>
            <a:ext cx="10958691" cy="5399414"/>
          </a:xfrm>
          <a:prstGeom prst="rect">
            <a:avLst/>
          </a:prstGeom>
          <a:noFill/>
          <a:extLst>
            <a:ext uri="{909E8E84-426E-40DD-AFC4-6F175D3DCCD1}">
              <a14:hiddenFill xmlns:a14="http://schemas.microsoft.com/office/drawing/2010/main">
                <a:solidFill>
                  <a:srgbClr val="FFFFFF"/>
                </a:solidFill>
              </a14:hiddenFill>
            </a:ext>
          </a:extLst>
        </p:spPr>
      </p:pic>
      <p:sp>
        <p:nvSpPr>
          <p:cNvPr id="3" name="Hộp Văn bản 2">
            <a:extLst>
              <a:ext uri="{FF2B5EF4-FFF2-40B4-BE49-F238E27FC236}">
                <a16:creationId xmlns:a16="http://schemas.microsoft.com/office/drawing/2014/main" id="{3D351F77-8073-420A-B511-F654FDC840E6}"/>
              </a:ext>
            </a:extLst>
          </p:cNvPr>
          <p:cNvSpPr txBox="1"/>
          <p:nvPr/>
        </p:nvSpPr>
        <p:spPr>
          <a:xfrm>
            <a:off x="1262074" y="1804706"/>
            <a:ext cx="5875326" cy="1862048"/>
          </a:xfrm>
          <a:prstGeom prst="rect">
            <a:avLst/>
          </a:prstGeom>
          <a:noFill/>
          <a:effectLst/>
        </p:spPr>
        <p:txBody>
          <a:bodyPr wrap="none" rtlCol="0">
            <a:spAutoFit/>
          </a:bodyPr>
          <a:lstStyle/>
          <a:p>
            <a:r>
              <a:rPr lang="en-US" sz="11500" b="1">
                <a:solidFill>
                  <a:srgbClr val="292B2A"/>
                </a:solidFill>
              </a:rPr>
              <a:t>THE END</a:t>
            </a:r>
            <a:endParaRPr lang="vi-VN" sz="11500" b="1">
              <a:solidFill>
                <a:srgbClr val="292B2A"/>
              </a:solidFill>
            </a:endParaRPr>
          </a:p>
        </p:txBody>
      </p:sp>
      <p:sp>
        <p:nvSpPr>
          <p:cNvPr id="4" name="Hộp Văn bản 3">
            <a:extLst>
              <a:ext uri="{FF2B5EF4-FFF2-40B4-BE49-F238E27FC236}">
                <a16:creationId xmlns:a16="http://schemas.microsoft.com/office/drawing/2014/main" id="{AE0E12B2-31E3-4003-83BF-93C2E4753C34}"/>
              </a:ext>
            </a:extLst>
          </p:cNvPr>
          <p:cNvSpPr txBox="1"/>
          <p:nvPr/>
        </p:nvSpPr>
        <p:spPr>
          <a:xfrm>
            <a:off x="3476085" y="3618209"/>
            <a:ext cx="7596951" cy="861774"/>
          </a:xfrm>
          <a:prstGeom prst="rect">
            <a:avLst/>
          </a:prstGeom>
          <a:noFill/>
          <a:effectLst/>
        </p:spPr>
        <p:txBody>
          <a:bodyPr wrap="none" rtlCol="0">
            <a:spAutoFit/>
          </a:bodyPr>
          <a:lstStyle/>
          <a:p>
            <a:r>
              <a:rPr lang="en-US" sz="5000" b="1">
                <a:solidFill>
                  <a:srgbClr val="292B2A"/>
                </a:solidFill>
              </a:rPr>
              <a:t>THANKS FOR WATCHING</a:t>
            </a:r>
            <a:endParaRPr lang="vi-VN" sz="5000" b="1">
              <a:solidFill>
                <a:srgbClr val="292B2A"/>
              </a:solidFill>
            </a:endParaRPr>
          </a:p>
        </p:txBody>
      </p:sp>
      <p:sp>
        <p:nvSpPr>
          <p:cNvPr id="6" name="Hình chữ nhật 5">
            <a:extLst>
              <a:ext uri="{FF2B5EF4-FFF2-40B4-BE49-F238E27FC236}">
                <a16:creationId xmlns:a16="http://schemas.microsoft.com/office/drawing/2014/main" id="{258FECC6-0A4A-437A-B8E6-486DF5704C69}"/>
              </a:ext>
            </a:extLst>
          </p:cNvPr>
          <p:cNvSpPr/>
          <p:nvPr/>
        </p:nvSpPr>
        <p:spPr>
          <a:xfrm>
            <a:off x="960121" y="924562"/>
            <a:ext cx="10340904" cy="5084230"/>
          </a:xfrm>
          <a:prstGeom prst="rect">
            <a:avLst/>
          </a:prstGeom>
          <a:noFill/>
          <a:ln w="76200">
            <a:solidFill>
              <a:srgbClr val="292B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0DB94118-D4D1-4AFA-8117-7C56E347A714}"/>
              </a:ext>
            </a:extLst>
          </p:cNvPr>
          <p:cNvSpPr/>
          <p:nvPr/>
        </p:nvSpPr>
        <p:spPr>
          <a:xfrm>
            <a:off x="4997507" y="5773377"/>
            <a:ext cx="2196984" cy="458896"/>
          </a:xfrm>
          <a:prstGeom prst="rect">
            <a:avLst/>
          </a:prstGeom>
          <a:solidFill>
            <a:srgbClr val="292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pc="300">
                <a:solidFill>
                  <a:schemeClr val="accent3">
                    <a:lumMod val="20000"/>
                    <a:lumOff val="80000"/>
                  </a:schemeClr>
                </a:solidFill>
              </a:rPr>
              <a:t>Apr 2022</a:t>
            </a:r>
            <a:endParaRPr lang="vi-VN" spc="300">
              <a:solidFill>
                <a:schemeClr val="accent3">
                  <a:lumMod val="20000"/>
                  <a:lumOff val="80000"/>
                </a:schemeClr>
              </a:solidFill>
            </a:endParaRPr>
          </a:p>
        </p:txBody>
      </p:sp>
      <p:sp>
        <p:nvSpPr>
          <p:cNvPr id="8" name="Dấu Nhân 7">
            <a:extLst>
              <a:ext uri="{FF2B5EF4-FFF2-40B4-BE49-F238E27FC236}">
                <a16:creationId xmlns:a16="http://schemas.microsoft.com/office/drawing/2014/main" id="{108BCC7E-A961-422E-99F4-C72FD2DE8DF2}"/>
              </a:ext>
            </a:extLst>
          </p:cNvPr>
          <p:cNvSpPr/>
          <p:nvPr/>
        </p:nvSpPr>
        <p:spPr>
          <a:xfrm rot="20128718">
            <a:off x="9240534" y="1344024"/>
            <a:ext cx="1206997" cy="1195130"/>
          </a:xfrm>
          <a:prstGeom prst="mathMultiply">
            <a:avLst>
              <a:gd name="adj1" fmla="val 10177"/>
            </a:avLst>
          </a:prstGeom>
          <a:solidFill>
            <a:srgbClr val="F6F8F7"/>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Dấu Nhân 8">
            <a:extLst>
              <a:ext uri="{FF2B5EF4-FFF2-40B4-BE49-F238E27FC236}">
                <a16:creationId xmlns:a16="http://schemas.microsoft.com/office/drawing/2014/main" id="{B51FF39E-DE83-4031-A49A-6A3DD23DC843}"/>
              </a:ext>
            </a:extLst>
          </p:cNvPr>
          <p:cNvSpPr/>
          <p:nvPr/>
        </p:nvSpPr>
        <p:spPr>
          <a:xfrm rot="1689250">
            <a:off x="1020725" y="5124228"/>
            <a:ext cx="1162802" cy="1151370"/>
          </a:xfrm>
          <a:prstGeom prst="mathMultiply">
            <a:avLst>
              <a:gd name="adj1" fmla="val 14790"/>
            </a:avLst>
          </a:prstGeom>
          <a:solidFill>
            <a:srgbClr val="3FBEB7"/>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970191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ộp Văn bản 7">
            <a:extLst>
              <a:ext uri="{FF2B5EF4-FFF2-40B4-BE49-F238E27FC236}">
                <a16:creationId xmlns:a16="http://schemas.microsoft.com/office/drawing/2014/main" id="{C787D4B3-C4EE-423B-AB7E-6629013B5F3D}"/>
              </a:ext>
            </a:extLst>
          </p:cNvPr>
          <p:cNvSpPr txBox="1"/>
          <p:nvPr/>
        </p:nvSpPr>
        <p:spPr>
          <a:xfrm rot="18606853">
            <a:off x="3599928" y="1652054"/>
            <a:ext cx="3932487" cy="1446550"/>
          </a:xfrm>
          <a:prstGeom prst="rect">
            <a:avLst/>
          </a:prstGeom>
          <a:noFill/>
        </p:spPr>
        <p:txBody>
          <a:bodyPr wrap="none" rtlCol="0">
            <a:spAutoFit/>
          </a:bodyPr>
          <a:lstStyle/>
          <a:p>
            <a:r>
              <a:rPr lang="en-US" sz="8800" b="1">
                <a:solidFill>
                  <a:srgbClr val="0070C0"/>
                </a:solidFill>
              </a:rPr>
              <a:t>MYSQL</a:t>
            </a:r>
            <a:endParaRPr lang="vi-VN" sz="8800" b="1">
              <a:solidFill>
                <a:srgbClr val="0070C0"/>
              </a:solidFill>
            </a:endParaRPr>
          </a:p>
        </p:txBody>
      </p:sp>
      <p:sp>
        <p:nvSpPr>
          <p:cNvPr id="14" name="Hình tự do: Hình 13">
            <a:extLst>
              <a:ext uri="{FF2B5EF4-FFF2-40B4-BE49-F238E27FC236}">
                <a16:creationId xmlns:a16="http://schemas.microsoft.com/office/drawing/2014/main" id="{5E3F1767-275C-4631-A836-88E1DA63A77F}"/>
              </a:ext>
            </a:extLst>
          </p:cNvPr>
          <p:cNvSpPr/>
          <p:nvPr/>
        </p:nvSpPr>
        <p:spPr>
          <a:xfrm>
            <a:off x="2854754" y="0"/>
            <a:ext cx="9337246" cy="6858000"/>
          </a:xfrm>
          <a:custGeom>
            <a:avLst/>
            <a:gdLst>
              <a:gd name="connsiteX0" fmla="*/ 5861791 w 9337246"/>
              <a:gd name="connsiteY0" fmla="*/ 0 h 6858000"/>
              <a:gd name="connsiteX1" fmla="*/ 9337246 w 9337246"/>
              <a:gd name="connsiteY1" fmla="*/ 0 h 6858000"/>
              <a:gd name="connsiteX2" fmla="*/ 9337246 w 9337246"/>
              <a:gd name="connsiteY2" fmla="*/ 6858000 h 6858000"/>
              <a:gd name="connsiteX3" fmla="*/ 0 w 93372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37246" h="6858000">
                <a:moveTo>
                  <a:pt x="5861791" y="0"/>
                </a:moveTo>
                <a:lnTo>
                  <a:pt x="9337246" y="0"/>
                </a:lnTo>
                <a:lnTo>
                  <a:pt x="9337246" y="6858000"/>
                </a:lnTo>
                <a:lnTo>
                  <a:pt x="0" y="6858000"/>
                </a:lnTo>
                <a:close/>
              </a:path>
            </a:pathLst>
          </a:cu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5" name="Hộp Văn bản 14">
            <a:extLst>
              <a:ext uri="{FF2B5EF4-FFF2-40B4-BE49-F238E27FC236}">
                <a16:creationId xmlns:a16="http://schemas.microsoft.com/office/drawing/2014/main" id="{6DB84AEA-3BDF-4A49-A337-1461236F3171}"/>
              </a:ext>
            </a:extLst>
          </p:cNvPr>
          <p:cNvSpPr txBox="1"/>
          <p:nvPr/>
        </p:nvSpPr>
        <p:spPr>
          <a:xfrm rot="18606853">
            <a:off x="-929526" y="2403712"/>
            <a:ext cx="6958956" cy="1446550"/>
          </a:xfrm>
          <a:prstGeom prst="rect">
            <a:avLst/>
          </a:prstGeom>
          <a:noFill/>
        </p:spPr>
        <p:txBody>
          <a:bodyPr wrap="none" rtlCol="0">
            <a:spAutoFit/>
          </a:bodyPr>
          <a:lstStyle/>
          <a:p>
            <a:r>
              <a:rPr lang="en-US" sz="8800" b="1">
                <a:solidFill>
                  <a:srgbClr val="292B2A"/>
                </a:solidFill>
              </a:rPr>
              <a:t>ĐỊNH NGHĨA</a:t>
            </a:r>
            <a:endParaRPr lang="vi-VN" sz="8800" b="1">
              <a:solidFill>
                <a:srgbClr val="292B2A"/>
              </a:solidFill>
            </a:endParaRPr>
          </a:p>
        </p:txBody>
      </p:sp>
      <p:sp>
        <p:nvSpPr>
          <p:cNvPr id="16" name="Hình tự do: Hình 15">
            <a:extLst>
              <a:ext uri="{FF2B5EF4-FFF2-40B4-BE49-F238E27FC236}">
                <a16:creationId xmlns:a16="http://schemas.microsoft.com/office/drawing/2014/main" id="{EA22B630-F9FE-4429-A7B9-4E71D93DF492}"/>
              </a:ext>
            </a:extLst>
          </p:cNvPr>
          <p:cNvSpPr/>
          <p:nvPr/>
        </p:nvSpPr>
        <p:spPr>
          <a:xfrm flipH="1">
            <a:off x="0" y="0"/>
            <a:ext cx="1319554" cy="1238539"/>
          </a:xfrm>
          <a:custGeom>
            <a:avLst/>
            <a:gdLst>
              <a:gd name="connsiteX0" fmla="*/ 154743 w 1319554"/>
              <a:gd name="connsiteY0" fmla="*/ 0 h 1238539"/>
              <a:gd name="connsiteX1" fmla="*/ 652060 w 1319554"/>
              <a:gd name="connsiteY1" fmla="*/ 0 h 1238539"/>
              <a:gd name="connsiteX2" fmla="*/ 811497 w 1319554"/>
              <a:gd name="connsiteY2" fmla="*/ 188518 h 1238539"/>
              <a:gd name="connsiteX3" fmla="*/ 1038919 w 1319554"/>
              <a:gd name="connsiteY3" fmla="*/ 0 h 1238539"/>
              <a:gd name="connsiteX4" fmla="*/ 1319554 w 1319554"/>
              <a:gd name="connsiteY4" fmla="*/ 0 h 1238539"/>
              <a:gd name="connsiteX5" fmla="*/ 1319554 w 1319554"/>
              <a:gd name="connsiteY5" fmla="*/ 260594 h 1238539"/>
              <a:gd name="connsiteX6" fmla="*/ 1056718 w 1319554"/>
              <a:gd name="connsiteY6" fmla="*/ 478467 h 1238539"/>
              <a:gd name="connsiteX7" fmla="*/ 1319554 w 1319554"/>
              <a:gd name="connsiteY7" fmla="*/ 789244 h 1238539"/>
              <a:gd name="connsiteX8" fmla="*/ 1319554 w 1319554"/>
              <a:gd name="connsiteY8" fmla="*/ 1139307 h 1238539"/>
              <a:gd name="connsiteX9" fmla="*/ 1202223 w 1319554"/>
              <a:gd name="connsiteY9" fmla="*/ 1238539 h 1238539"/>
              <a:gd name="connsiteX10" fmla="*/ 764361 w 1319554"/>
              <a:gd name="connsiteY10" fmla="*/ 720812 h 1238539"/>
              <a:gd name="connsiteX11" fmla="*/ 242333 w 1319554"/>
              <a:gd name="connsiteY11" fmla="*/ 1153537 h 1238539"/>
              <a:gd name="connsiteX12" fmla="*/ 0 w 1319554"/>
              <a:gd name="connsiteY12" fmla="*/ 861194 h 1238539"/>
              <a:gd name="connsiteX13" fmla="*/ 519140 w 1319554"/>
              <a:gd name="connsiteY13" fmla="*/ 430863 h 12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54" h="1238539">
                <a:moveTo>
                  <a:pt x="154743" y="0"/>
                </a:moveTo>
                <a:lnTo>
                  <a:pt x="652060" y="0"/>
                </a:lnTo>
                <a:lnTo>
                  <a:pt x="811497" y="188518"/>
                </a:lnTo>
                <a:lnTo>
                  <a:pt x="1038919" y="0"/>
                </a:lnTo>
                <a:lnTo>
                  <a:pt x="1319554" y="0"/>
                </a:lnTo>
                <a:lnTo>
                  <a:pt x="1319554" y="260594"/>
                </a:lnTo>
                <a:lnTo>
                  <a:pt x="1056718" y="478467"/>
                </a:lnTo>
                <a:lnTo>
                  <a:pt x="1319554" y="789244"/>
                </a:lnTo>
                <a:lnTo>
                  <a:pt x="1319554" y="1139307"/>
                </a:lnTo>
                <a:lnTo>
                  <a:pt x="1202223" y="1238539"/>
                </a:lnTo>
                <a:lnTo>
                  <a:pt x="764361" y="720812"/>
                </a:lnTo>
                <a:lnTo>
                  <a:pt x="242333" y="1153537"/>
                </a:lnTo>
                <a:lnTo>
                  <a:pt x="0" y="861194"/>
                </a:lnTo>
                <a:lnTo>
                  <a:pt x="519140" y="43086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Tree>
    <p:extLst>
      <p:ext uri="{BB962C8B-B14F-4D97-AF65-F5344CB8AC3E}">
        <p14:creationId xmlns:p14="http://schemas.microsoft.com/office/powerpoint/2010/main" val="553716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86121081-D4C0-4C3F-8509-463CAD8946AB}"/>
              </a:ext>
            </a:extLst>
          </p:cNvPr>
          <p:cNvSpPr txBox="1"/>
          <p:nvPr/>
        </p:nvSpPr>
        <p:spPr>
          <a:xfrm>
            <a:off x="7572378" y="239344"/>
            <a:ext cx="4619622" cy="830997"/>
          </a:xfrm>
          <a:prstGeom prst="rect">
            <a:avLst/>
          </a:prstGeom>
          <a:solidFill>
            <a:srgbClr val="0070C0"/>
          </a:solidFill>
        </p:spPr>
        <p:txBody>
          <a:bodyPr wrap="square" rtlCol="0">
            <a:spAutoFit/>
          </a:bodyPr>
          <a:lstStyle/>
          <a:p>
            <a:r>
              <a:rPr lang="en-US" sz="4800" b="1">
                <a:solidFill>
                  <a:srgbClr val="F6F8F7"/>
                </a:solidFill>
              </a:rPr>
              <a:t>MySQL</a:t>
            </a:r>
            <a:endParaRPr lang="vi-VN" sz="4800" b="1">
              <a:solidFill>
                <a:srgbClr val="F6F8F7"/>
              </a:solidFill>
            </a:endParaRPr>
          </a:p>
        </p:txBody>
      </p:sp>
      <p:sp>
        <p:nvSpPr>
          <p:cNvPr id="5" name="Hộp Văn bản 4">
            <a:extLst>
              <a:ext uri="{FF2B5EF4-FFF2-40B4-BE49-F238E27FC236}">
                <a16:creationId xmlns:a16="http://schemas.microsoft.com/office/drawing/2014/main" id="{D72C631A-08F8-45F5-AEF2-58C4FD44EBB6}"/>
              </a:ext>
            </a:extLst>
          </p:cNvPr>
          <p:cNvSpPr txBox="1"/>
          <p:nvPr/>
        </p:nvSpPr>
        <p:spPr>
          <a:xfrm>
            <a:off x="5790962" y="1070340"/>
            <a:ext cx="5943838" cy="4912948"/>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en-US" sz="2000"/>
              <a:t>Quản lý hệ thống cơ sở dữ liệu (CSDL)</a:t>
            </a:r>
          </a:p>
          <a:p>
            <a:pPr marL="800100" lvl="1" indent="-342900">
              <a:lnSpc>
                <a:spcPct val="200000"/>
              </a:lnSpc>
              <a:buFont typeface="Courier New" panose="02070309020205020404" pitchFamily="49" charset="0"/>
              <a:buChar char="o"/>
            </a:pPr>
            <a:r>
              <a:rPr lang="en-US" sz="2000"/>
              <a:t>Cơ sở dữ liệu:</a:t>
            </a:r>
          </a:p>
          <a:p>
            <a:pPr marL="1257300" lvl="2" indent="-342900">
              <a:lnSpc>
                <a:spcPct val="200000"/>
              </a:lnSpc>
              <a:buFont typeface="Arial" panose="020B0604020202020204" pitchFamily="34" charset="0"/>
              <a:buChar char="•"/>
            </a:pPr>
            <a:r>
              <a:rPr lang="en-US" sz="2000"/>
              <a:t>Lưu trữ thông tin</a:t>
            </a:r>
          </a:p>
          <a:p>
            <a:pPr marL="1257300" lvl="2" indent="-342900">
              <a:lnSpc>
                <a:spcPct val="200000"/>
              </a:lnSpc>
              <a:buFont typeface="Arial" panose="020B0604020202020204" pitchFamily="34" charset="0"/>
              <a:buChar char="•"/>
            </a:pPr>
            <a:r>
              <a:rPr lang="en-US" sz="2000"/>
              <a:t>Sắp xếp rõ rang</a:t>
            </a:r>
          </a:p>
          <a:p>
            <a:pPr marL="1257300" lvl="2" indent="-342900">
              <a:lnSpc>
                <a:spcPct val="200000"/>
              </a:lnSpc>
              <a:buFont typeface="Arial" panose="020B0604020202020204" pitchFamily="34" charset="0"/>
              <a:buChar char="•"/>
            </a:pPr>
            <a:r>
              <a:rPr lang="en-US" sz="2000"/>
              <a:t>Phân lớp ngăn nắp</a:t>
            </a:r>
          </a:p>
          <a:p>
            <a:pPr marL="342900" indent="-342900">
              <a:lnSpc>
                <a:spcPct val="200000"/>
              </a:lnSpc>
              <a:buFont typeface="Wingdings" panose="05000000000000000000" pitchFamily="2" charset="2"/>
              <a:buChar char="Ø"/>
            </a:pPr>
            <a:r>
              <a:rPr lang="en-US" sz="2000"/>
              <a:t>Truy cập dữ liệu một cách thuận lợi, nhanh chóng</a:t>
            </a:r>
          </a:p>
          <a:p>
            <a:pPr marL="342900" indent="-342900">
              <a:lnSpc>
                <a:spcPct val="200000"/>
              </a:lnSpc>
              <a:buFont typeface="Wingdings" panose="05000000000000000000" pitchFamily="2" charset="2"/>
              <a:buChar char="Ø"/>
            </a:pPr>
            <a:r>
              <a:rPr lang="en-US" sz="2000"/>
              <a:t>Hỗ trợ đa số các ngôn ngữ lập trình</a:t>
            </a:r>
          </a:p>
        </p:txBody>
      </p:sp>
      <p:sp>
        <p:nvSpPr>
          <p:cNvPr id="11" name="Hình chữ nhật 10">
            <a:extLst>
              <a:ext uri="{FF2B5EF4-FFF2-40B4-BE49-F238E27FC236}">
                <a16:creationId xmlns:a16="http://schemas.microsoft.com/office/drawing/2014/main" id="{BA74107F-2B9B-4AF8-914D-D50C69B772C8}"/>
              </a:ext>
            </a:extLst>
          </p:cNvPr>
          <p:cNvSpPr/>
          <p:nvPr/>
        </p:nvSpPr>
        <p:spPr>
          <a:xfrm>
            <a:off x="1085849" y="654843"/>
            <a:ext cx="3533775" cy="5300663"/>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ình chữ nhật 11">
            <a:extLst>
              <a:ext uri="{FF2B5EF4-FFF2-40B4-BE49-F238E27FC236}">
                <a16:creationId xmlns:a16="http://schemas.microsoft.com/office/drawing/2014/main" id="{A98C02A1-E97B-4A54-B78F-103A59E79FD2}"/>
              </a:ext>
            </a:extLst>
          </p:cNvPr>
          <p:cNvSpPr/>
          <p:nvPr/>
        </p:nvSpPr>
        <p:spPr>
          <a:xfrm>
            <a:off x="1475116" y="902494"/>
            <a:ext cx="3864635" cy="4747808"/>
          </a:xfrm>
          <a:prstGeom prst="rect">
            <a:avLst/>
          </a:prstGeom>
          <a:noFill/>
          <a:ln w="57150">
            <a:solidFill>
              <a:srgbClr val="292B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ình chữ nhật 12">
            <a:extLst>
              <a:ext uri="{FF2B5EF4-FFF2-40B4-BE49-F238E27FC236}">
                <a16:creationId xmlns:a16="http://schemas.microsoft.com/office/drawing/2014/main" id="{A8FD46AC-EF11-4235-8AE3-9B8247E24742}"/>
              </a:ext>
            </a:extLst>
          </p:cNvPr>
          <p:cNvSpPr/>
          <p:nvPr/>
        </p:nvSpPr>
        <p:spPr>
          <a:xfrm>
            <a:off x="5070835" y="2498604"/>
            <a:ext cx="537832" cy="1613139"/>
          </a:xfrm>
          <a:prstGeom prst="rect">
            <a:avLst/>
          </a:prstGeom>
          <a:solidFill>
            <a:srgbClr val="292B2A"/>
          </a:solidFill>
          <a:ln>
            <a:noFill/>
          </a:ln>
        </p:spPr>
        <p:style>
          <a:lnRef idx="2">
            <a:schemeClr val="dk1">
              <a:shade val="50000"/>
            </a:schemeClr>
          </a:lnRef>
          <a:fillRef idx="1">
            <a:schemeClr val="dk1"/>
          </a:fillRef>
          <a:effectRef idx="0">
            <a:schemeClr val="dk1"/>
          </a:effectRef>
          <a:fontRef idx="minor">
            <a:schemeClr val="lt1"/>
          </a:fontRef>
        </p:style>
        <p:txBody>
          <a:bodyPr vert="vert270" rtlCol="0" anchor="ctr"/>
          <a:lstStyle/>
          <a:p>
            <a:pPr algn="ctr"/>
            <a:r>
              <a:rPr lang="en-US" sz="1600" spc="300">
                <a:solidFill>
                  <a:srgbClr val="F6F8F7"/>
                </a:solidFill>
              </a:rPr>
              <a:t>-MySQL-</a:t>
            </a:r>
            <a:endParaRPr lang="vi-VN" sz="1600" spc="300">
              <a:solidFill>
                <a:srgbClr val="F6F8F7"/>
              </a:solidFill>
            </a:endParaRPr>
          </a:p>
        </p:txBody>
      </p:sp>
    </p:spTree>
    <p:extLst>
      <p:ext uri="{BB962C8B-B14F-4D97-AF65-F5344CB8AC3E}">
        <p14:creationId xmlns:p14="http://schemas.microsoft.com/office/powerpoint/2010/main" val="2840576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ộp Văn bản 10">
            <a:extLst>
              <a:ext uri="{FF2B5EF4-FFF2-40B4-BE49-F238E27FC236}">
                <a16:creationId xmlns:a16="http://schemas.microsoft.com/office/drawing/2014/main" id="{3A94D24A-042A-47F1-A3AA-C7EAAC835C61}"/>
              </a:ext>
            </a:extLst>
          </p:cNvPr>
          <p:cNvSpPr txBox="1"/>
          <p:nvPr/>
        </p:nvSpPr>
        <p:spPr>
          <a:xfrm>
            <a:off x="1158474" y="1238540"/>
            <a:ext cx="4124847" cy="1015663"/>
          </a:xfrm>
          <a:prstGeom prst="rect">
            <a:avLst/>
          </a:prstGeom>
          <a:noFill/>
        </p:spPr>
        <p:txBody>
          <a:bodyPr wrap="none" rtlCol="0">
            <a:spAutoFit/>
          </a:bodyPr>
          <a:lstStyle/>
          <a:p>
            <a:r>
              <a:rPr lang="en-US" sz="6000" b="1">
                <a:solidFill>
                  <a:srgbClr val="292B2A"/>
                </a:solidFill>
              </a:rPr>
              <a:t>Tổng quan</a:t>
            </a:r>
            <a:endParaRPr lang="vi-VN" sz="6000" b="1">
              <a:solidFill>
                <a:srgbClr val="292B2A"/>
              </a:solidFill>
            </a:endParaRPr>
          </a:p>
        </p:txBody>
      </p:sp>
      <p:sp>
        <p:nvSpPr>
          <p:cNvPr id="16" name="Hộp Văn bản 15">
            <a:extLst>
              <a:ext uri="{FF2B5EF4-FFF2-40B4-BE49-F238E27FC236}">
                <a16:creationId xmlns:a16="http://schemas.microsoft.com/office/drawing/2014/main" id="{51BF644D-EF31-4992-81D6-67CFB5E5143A}"/>
              </a:ext>
            </a:extLst>
          </p:cNvPr>
          <p:cNvSpPr txBox="1"/>
          <p:nvPr/>
        </p:nvSpPr>
        <p:spPr>
          <a:xfrm>
            <a:off x="6048169" y="4257374"/>
            <a:ext cx="5920210" cy="1938992"/>
          </a:xfrm>
          <a:prstGeom prst="rect">
            <a:avLst/>
          </a:prstGeom>
          <a:noFill/>
        </p:spPr>
        <p:txBody>
          <a:bodyPr wrap="none" rtlCol="0">
            <a:spAutoFit/>
          </a:bodyPr>
          <a:lstStyle/>
          <a:p>
            <a:pPr algn="r"/>
            <a:r>
              <a:rPr lang="en-US" sz="6000" b="1" spc="300">
                <a:solidFill>
                  <a:srgbClr val="292B2A"/>
                </a:solidFill>
              </a:rPr>
              <a:t>Hệ quản trị     </a:t>
            </a:r>
          </a:p>
          <a:p>
            <a:pPr algn="r"/>
            <a:r>
              <a:rPr lang="en-US" sz="6000" b="1" spc="300">
                <a:solidFill>
                  <a:srgbClr val="292B2A"/>
                </a:solidFill>
              </a:rPr>
              <a:t>   </a:t>
            </a:r>
            <a:r>
              <a:rPr lang="en-US" sz="6000" b="1" spc="300">
                <a:solidFill>
                  <a:srgbClr val="0070C0"/>
                </a:solidFill>
              </a:rPr>
              <a:t>MySQL</a:t>
            </a:r>
            <a:endParaRPr lang="vi-VN" sz="6000" b="1" spc="300">
              <a:solidFill>
                <a:srgbClr val="0070C0"/>
              </a:solidFill>
            </a:endParaRPr>
          </a:p>
        </p:txBody>
      </p:sp>
      <p:sp>
        <p:nvSpPr>
          <p:cNvPr id="23" name="Hình tự do: Hình 22">
            <a:extLst>
              <a:ext uri="{FF2B5EF4-FFF2-40B4-BE49-F238E27FC236}">
                <a16:creationId xmlns:a16="http://schemas.microsoft.com/office/drawing/2014/main" id="{E5CCC313-2AF5-4482-B8FF-8D9EF1DAE184}"/>
              </a:ext>
            </a:extLst>
          </p:cNvPr>
          <p:cNvSpPr/>
          <p:nvPr/>
        </p:nvSpPr>
        <p:spPr>
          <a:xfrm>
            <a:off x="10872446" y="1"/>
            <a:ext cx="1319554" cy="1238539"/>
          </a:xfrm>
          <a:custGeom>
            <a:avLst/>
            <a:gdLst>
              <a:gd name="connsiteX0" fmla="*/ 154743 w 1319554"/>
              <a:gd name="connsiteY0" fmla="*/ 0 h 1238539"/>
              <a:gd name="connsiteX1" fmla="*/ 652060 w 1319554"/>
              <a:gd name="connsiteY1" fmla="*/ 0 h 1238539"/>
              <a:gd name="connsiteX2" fmla="*/ 811497 w 1319554"/>
              <a:gd name="connsiteY2" fmla="*/ 188518 h 1238539"/>
              <a:gd name="connsiteX3" fmla="*/ 1038919 w 1319554"/>
              <a:gd name="connsiteY3" fmla="*/ 0 h 1238539"/>
              <a:gd name="connsiteX4" fmla="*/ 1319554 w 1319554"/>
              <a:gd name="connsiteY4" fmla="*/ 0 h 1238539"/>
              <a:gd name="connsiteX5" fmla="*/ 1319554 w 1319554"/>
              <a:gd name="connsiteY5" fmla="*/ 260594 h 1238539"/>
              <a:gd name="connsiteX6" fmla="*/ 1056718 w 1319554"/>
              <a:gd name="connsiteY6" fmla="*/ 478467 h 1238539"/>
              <a:gd name="connsiteX7" fmla="*/ 1319554 w 1319554"/>
              <a:gd name="connsiteY7" fmla="*/ 789244 h 1238539"/>
              <a:gd name="connsiteX8" fmla="*/ 1319554 w 1319554"/>
              <a:gd name="connsiteY8" fmla="*/ 1139307 h 1238539"/>
              <a:gd name="connsiteX9" fmla="*/ 1202223 w 1319554"/>
              <a:gd name="connsiteY9" fmla="*/ 1238539 h 1238539"/>
              <a:gd name="connsiteX10" fmla="*/ 764361 w 1319554"/>
              <a:gd name="connsiteY10" fmla="*/ 720812 h 1238539"/>
              <a:gd name="connsiteX11" fmla="*/ 242333 w 1319554"/>
              <a:gd name="connsiteY11" fmla="*/ 1153537 h 1238539"/>
              <a:gd name="connsiteX12" fmla="*/ 0 w 1319554"/>
              <a:gd name="connsiteY12" fmla="*/ 861194 h 1238539"/>
              <a:gd name="connsiteX13" fmla="*/ 519140 w 1319554"/>
              <a:gd name="connsiteY13" fmla="*/ 430863 h 12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54" h="1238539">
                <a:moveTo>
                  <a:pt x="154743" y="0"/>
                </a:moveTo>
                <a:lnTo>
                  <a:pt x="652060" y="0"/>
                </a:lnTo>
                <a:lnTo>
                  <a:pt x="811497" y="188518"/>
                </a:lnTo>
                <a:lnTo>
                  <a:pt x="1038919" y="0"/>
                </a:lnTo>
                <a:lnTo>
                  <a:pt x="1319554" y="0"/>
                </a:lnTo>
                <a:lnTo>
                  <a:pt x="1319554" y="260594"/>
                </a:lnTo>
                <a:lnTo>
                  <a:pt x="1056718" y="478467"/>
                </a:lnTo>
                <a:lnTo>
                  <a:pt x="1319554" y="789244"/>
                </a:lnTo>
                <a:lnTo>
                  <a:pt x="1319554" y="1139307"/>
                </a:lnTo>
                <a:lnTo>
                  <a:pt x="1202223" y="1238539"/>
                </a:lnTo>
                <a:lnTo>
                  <a:pt x="764361" y="720812"/>
                </a:lnTo>
                <a:lnTo>
                  <a:pt x="242333" y="1153537"/>
                </a:lnTo>
                <a:lnTo>
                  <a:pt x="0" y="861194"/>
                </a:lnTo>
                <a:lnTo>
                  <a:pt x="519140" y="43086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4" name="Hình tự do: Hình 23">
            <a:extLst>
              <a:ext uri="{FF2B5EF4-FFF2-40B4-BE49-F238E27FC236}">
                <a16:creationId xmlns:a16="http://schemas.microsoft.com/office/drawing/2014/main" id="{055CDEBC-10B9-4E12-BF5C-FB469EAB6623}"/>
              </a:ext>
            </a:extLst>
          </p:cNvPr>
          <p:cNvSpPr/>
          <p:nvPr/>
        </p:nvSpPr>
        <p:spPr>
          <a:xfrm rot="5400000" flipV="1">
            <a:off x="-19980" y="6227123"/>
            <a:ext cx="650857" cy="610897"/>
          </a:xfrm>
          <a:custGeom>
            <a:avLst/>
            <a:gdLst>
              <a:gd name="connsiteX0" fmla="*/ 154743 w 1319554"/>
              <a:gd name="connsiteY0" fmla="*/ 0 h 1238539"/>
              <a:gd name="connsiteX1" fmla="*/ 652060 w 1319554"/>
              <a:gd name="connsiteY1" fmla="*/ 0 h 1238539"/>
              <a:gd name="connsiteX2" fmla="*/ 811497 w 1319554"/>
              <a:gd name="connsiteY2" fmla="*/ 188518 h 1238539"/>
              <a:gd name="connsiteX3" fmla="*/ 1038919 w 1319554"/>
              <a:gd name="connsiteY3" fmla="*/ 0 h 1238539"/>
              <a:gd name="connsiteX4" fmla="*/ 1319554 w 1319554"/>
              <a:gd name="connsiteY4" fmla="*/ 0 h 1238539"/>
              <a:gd name="connsiteX5" fmla="*/ 1319554 w 1319554"/>
              <a:gd name="connsiteY5" fmla="*/ 260594 h 1238539"/>
              <a:gd name="connsiteX6" fmla="*/ 1056718 w 1319554"/>
              <a:gd name="connsiteY6" fmla="*/ 478467 h 1238539"/>
              <a:gd name="connsiteX7" fmla="*/ 1319554 w 1319554"/>
              <a:gd name="connsiteY7" fmla="*/ 789244 h 1238539"/>
              <a:gd name="connsiteX8" fmla="*/ 1319554 w 1319554"/>
              <a:gd name="connsiteY8" fmla="*/ 1139307 h 1238539"/>
              <a:gd name="connsiteX9" fmla="*/ 1202223 w 1319554"/>
              <a:gd name="connsiteY9" fmla="*/ 1238539 h 1238539"/>
              <a:gd name="connsiteX10" fmla="*/ 764361 w 1319554"/>
              <a:gd name="connsiteY10" fmla="*/ 720812 h 1238539"/>
              <a:gd name="connsiteX11" fmla="*/ 242333 w 1319554"/>
              <a:gd name="connsiteY11" fmla="*/ 1153537 h 1238539"/>
              <a:gd name="connsiteX12" fmla="*/ 0 w 1319554"/>
              <a:gd name="connsiteY12" fmla="*/ 861194 h 1238539"/>
              <a:gd name="connsiteX13" fmla="*/ 519140 w 1319554"/>
              <a:gd name="connsiteY13" fmla="*/ 430863 h 12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54" h="1238539">
                <a:moveTo>
                  <a:pt x="154743" y="0"/>
                </a:moveTo>
                <a:lnTo>
                  <a:pt x="652060" y="0"/>
                </a:lnTo>
                <a:lnTo>
                  <a:pt x="811497" y="188518"/>
                </a:lnTo>
                <a:lnTo>
                  <a:pt x="1038919" y="0"/>
                </a:lnTo>
                <a:lnTo>
                  <a:pt x="1319554" y="0"/>
                </a:lnTo>
                <a:lnTo>
                  <a:pt x="1319554" y="260594"/>
                </a:lnTo>
                <a:lnTo>
                  <a:pt x="1056718" y="478467"/>
                </a:lnTo>
                <a:lnTo>
                  <a:pt x="1319554" y="789244"/>
                </a:lnTo>
                <a:lnTo>
                  <a:pt x="1319554" y="1139307"/>
                </a:lnTo>
                <a:lnTo>
                  <a:pt x="1202223" y="1238539"/>
                </a:lnTo>
                <a:lnTo>
                  <a:pt x="764361" y="720812"/>
                </a:lnTo>
                <a:lnTo>
                  <a:pt x="242333" y="1153537"/>
                </a:lnTo>
                <a:lnTo>
                  <a:pt x="0" y="861194"/>
                </a:lnTo>
                <a:lnTo>
                  <a:pt x="519140" y="430863"/>
                </a:lnTo>
                <a:close/>
              </a:path>
            </a:pathLst>
          </a:custGeom>
          <a:solidFill>
            <a:srgbClr val="292B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pic>
        <p:nvPicPr>
          <p:cNvPr id="2052" name="Picture 4" descr="Mysql Images, Stock Photos &amp; Vectors | Shutterstock">
            <a:extLst>
              <a:ext uri="{FF2B5EF4-FFF2-40B4-BE49-F238E27FC236}">
                <a16:creationId xmlns:a16="http://schemas.microsoft.com/office/drawing/2014/main" id="{0D273D91-9A1A-4A8B-AFB8-677E0A276F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4" b="15143"/>
          <a:stretch/>
        </p:blipFill>
        <p:spPr bwMode="auto">
          <a:xfrm>
            <a:off x="1233835" y="3752212"/>
            <a:ext cx="4356493" cy="26383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ySQL Wallpapers - Top Free MySQL Backgrounds - WallpaperAccess">
            <a:extLst>
              <a:ext uri="{FF2B5EF4-FFF2-40B4-BE49-F238E27FC236}">
                <a16:creationId xmlns:a16="http://schemas.microsoft.com/office/drawing/2014/main" id="{D2030C65-3F79-40BB-8B73-D91C11042C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03"/>
          <a:stretch/>
        </p:blipFill>
        <p:spPr bwMode="auto">
          <a:xfrm>
            <a:off x="6230913" y="482604"/>
            <a:ext cx="4356493" cy="2638338"/>
          </a:xfrm>
          <a:prstGeom prst="rect">
            <a:avLst/>
          </a:prstGeom>
          <a:noFill/>
          <a:extLst>
            <a:ext uri="{909E8E84-426E-40DD-AFC4-6F175D3DCCD1}">
              <a14:hiddenFill xmlns:a14="http://schemas.microsoft.com/office/drawing/2010/main">
                <a:solidFill>
                  <a:srgbClr val="FFFFFF"/>
                </a:solidFill>
              </a14:hiddenFill>
            </a:ext>
          </a:extLst>
        </p:spPr>
      </p:pic>
      <p:sp>
        <p:nvSpPr>
          <p:cNvPr id="21" name="Dấu Nhân 20">
            <a:extLst>
              <a:ext uri="{FF2B5EF4-FFF2-40B4-BE49-F238E27FC236}">
                <a16:creationId xmlns:a16="http://schemas.microsoft.com/office/drawing/2014/main" id="{9F2A3334-84D2-4339-A654-9D7A555A73E5}"/>
              </a:ext>
            </a:extLst>
          </p:cNvPr>
          <p:cNvSpPr/>
          <p:nvPr/>
        </p:nvSpPr>
        <p:spPr>
          <a:xfrm rot="303633">
            <a:off x="5793562" y="1863868"/>
            <a:ext cx="1255116" cy="1242777"/>
          </a:xfrm>
          <a:prstGeom prst="mathMultiply">
            <a:avLst>
              <a:gd name="adj1" fmla="val 16191"/>
            </a:avLst>
          </a:prstGeom>
          <a:solidFill>
            <a:srgbClr val="0070C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Dấu Nhân 21">
            <a:extLst>
              <a:ext uri="{FF2B5EF4-FFF2-40B4-BE49-F238E27FC236}">
                <a16:creationId xmlns:a16="http://schemas.microsoft.com/office/drawing/2014/main" id="{82C0AC59-02C8-4E0C-A3F4-A21B10A7DEDA}"/>
              </a:ext>
            </a:extLst>
          </p:cNvPr>
          <p:cNvSpPr/>
          <p:nvPr/>
        </p:nvSpPr>
        <p:spPr>
          <a:xfrm rot="303633">
            <a:off x="4774470" y="1836252"/>
            <a:ext cx="2672929" cy="2646652"/>
          </a:xfrm>
          <a:prstGeom prst="mathMultiply">
            <a:avLst>
              <a:gd name="adj1" fmla="val 12874"/>
            </a:avLst>
          </a:prstGeom>
          <a:solidFill>
            <a:srgbClr val="292B2A"/>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292B2A"/>
              </a:solidFill>
            </a:endParaRPr>
          </a:p>
        </p:txBody>
      </p:sp>
      <p:sp>
        <p:nvSpPr>
          <p:cNvPr id="25" name="Dấu Nhân 24">
            <a:extLst>
              <a:ext uri="{FF2B5EF4-FFF2-40B4-BE49-F238E27FC236}">
                <a16:creationId xmlns:a16="http://schemas.microsoft.com/office/drawing/2014/main" id="{86871599-184E-4840-B78E-3D70F9623D3D}"/>
              </a:ext>
            </a:extLst>
          </p:cNvPr>
          <p:cNvSpPr/>
          <p:nvPr/>
        </p:nvSpPr>
        <p:spPr>
          <a:xfrm rot="303633">
            <a:off x="4423351" y="3131017"/>
            <a:ext cx="1395407" cy="1381689"/>
          </a:xfrm>
          <a:prstGeom prst="mathMultiply">
            <a:avLst>
              <a:gd name="adj1" fmla="val 17116"/>
            </a:avLst>
          </a:prstGeom>
          <a:solidFill>
            <a:srgbClr val="F6F8F7"/>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292B2A"/>
              </a:solidFill>
            </a:endParaRPr>
          </a:p>
        </p:txBody>
      </p:sp>
    </p:spTree>
    <p:extLst>
      <p:ext uri="{BB962C8B-B14F-4D97-AF65-F5344CB8AC3E}">
        <p14:creationId xmlns:p14="http://schemas.microsoft.com/office/powerpoint/2010/main" val="2691711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ình tự do: Hình 3">
            <a:extLst>
              <a:ext uri="{FF2B5EF4-FFF2-40B4-BE49-F238E27FC236}">
                <a16:creationId xmlns:a16="http://schemas.microsoft.com/office/drawing/2014/main" id="{B4FC5A58-A416-4267-B340-59B65FC978B0}"/>
              </a:ext>
            </a:extLst>
          </p:cNvPr>
          <p:cNvSpPr/>
          <p:nvPr/>
        </p:nvSpPr>
        <p:spPr>
          <a:xfrm>
            <a:off x="1" y="0"/>
            <a:ext cx="1528137" cy="1478222"/>
          </a:xfrm>
          <a:custGeom>
            <a:avLst/>
            <a:gdLst>
              <a:gd name="connsiteX0" fmla="*/ 0 w 1528137"/>
              <a:gd name="connsiteY0" fmla="*/ 0 h 1478222"/>
              <a:gd name="connsiteX1" fmla="*/ 501149 w 1528137"/>
              <a:gd name="connsiteY1" fmla="*/ 0 h 1478222"/>
              <a:gd name="connsiteX2" fmla="*/ 603469 w 1528137"/>
              <a:gd name="connsiteY2" fmla="*/ 120983 h 1478222"/>
              <a:gd name="connsiteX3" fmla="*/ 749420 w 1528137"/>
              <a:gd name="connsiteY3" fmla="*/ 0 h 1478222"/>
              <a:gd name="connsiteX4" fmla="*/ 1389812 w 1528137"/>
              <a:gd name="connsiteY4" fmla="*/ 0 h 1478222"/>
              <a:gd name="connsiteX5" fmla="*/ 867394 w 1528137"/>
              <a:gd name="connsiteY5" fmla="*/ 433049 h 1478222"/>
              <a:gd name="connsiteX6" fmla="*/ 1528137 w 1528137"/>
              <a:gd name="connsiteY6" fmla="*/ 1214309 h 1478222"/>
              <a:gd name="connsiteX7" fmla="*/ 1216087 w 1528137"/>
              <a:gd name="connsiteY7" fmla="*/ 1478222 h 1478222"/>
              <a:gd name="connsiteX8" fmla="*/ 552737 w 1528137"/>
              <a:gd name="connsiteY8" fmla="*/ 693878 h 1478222"/>
              <a:gd name="connsiteX9" fmla="*/ 0 w 1528137"/>
              <a:gd name="connsiteY9" fmla="*/ 1152059 h 1478222"/>
              <a:gd name="connsiteX10" fmla="*/ 0 w 1528137"/>
              <a:gd name="connsiteY10" fmla="*/ 621218 h 1478222"/>
              <a:gd name="connsiteX11" fmla="*/ 288812 w 1528137"/>
              <a:gd name="connsiteY11" fmla="*/ 381813 h 1478222"/>
              <a:gd name="connsiteX12" fmla="*/ 0 w 1528137"/>
              <a:gd name="connsiteY12" fmla="*/ 40322 h 147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8137" h="1478222">
                <a:moveTo>
                  <a:pt x="0" y="0"/>
                </a:moveTo>
                <a:lnTo>
                  <a:pt x="501149" y="0"/>
                </a:lnTo>
                <a:lnTo>
                  <a:pt x="603469" y="120983"/>
                </a:lnTo>
                <a:lnTo>
                  <a:pt x="749420" y="0"/>
                </a:lnTo>
                <a:lnTo>
                  <a:pt x="1389812" y="0"/>
                </a:lnTo>
                <a:lnTo>
                  <a:pt x="867394" y="433049"/>
                </a:lnTo>
                <a:lnTo>
                  <a:pt x="1528137" y="1214309"/>
                </a:lnTo>
                <a:lnTo>
                  <a:pt x="1216087" y="1478222"/>
                </a:lnTo>
                <a:lnTo>
                  <a:pt x="552737" y="693878"/>
                </a:lnTo>
                <a:lnTo>
                  <a:pt x="0" y="1152059"/>
                </a:lnTo>
                <a:lnTo>
                  <a:pt x="0" y="621218"/>
                </a:lnTo>
                <a:lnTo>
                  <a:pt x="288812" y="381813"/>
                </a:lnTo>
                <a:lnTo>
                  <a:pt x="0" y="40322"/>
                </a:lnTo>
                <a:close/>
              </a:path>
            </a:pathLst>
          </a:custGeom>
          <a:solidFill>
            <a:srgbClr val="292B2A"/>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vi-VN"/>
          </a:p>
        </p:txBody>
      </p:sp>
      <p:sp>
        <p:nvSpPr>
          <p:cNvPr id="5" name="Dấu Nhân 4">
            <a:extLst>
              <a:ext uri="{FF2B5EF4-FFF2-40B4-BE49-F238E27FC236}">
                <a16:creationId xmlns:a16="http://schemas.microsoft.com/office/drawing/2014/main" id="{5BA2C7B6-5D47-4FD6-BF3F-FD915651DA4E}"/>
              </a:ext>
            </a:extLst>
          </p:cNvPr>
          <p:cNvSpPr/>
          <p:nvPr/>
        </p:nvSpPr>
        <p:spPr>
          <a:xfrm rot="303633">
            <a:off x="670573" y="603976"/>
            <a:ext cx="754937" cy="747515"/>
          </a:xfrm>
          <a:prstGeom prst="mathMultiply">
            <a:avLst>
              <a:gd name="adj1" fmla="val 16191"/>
            </a:avLst>
          </a:prstGeom>
          <a:solidFill>
            <a:srgbClr val="F6F8F7"/>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ình tự do: Hình 7">
            <a:extLst>
              <a:ext uri="{FF2B5EF4-FFF2-40B4-BE49-F238E27FC236}">
                <a16:creationId xmlns:a16="http://schemas.microsoft.com/office/drawing/2014/main" id="{FA61F5C2-2C0F-4A9D-B89A-0D50D05D74ED}"/>
              </a:ext>
            </a:extLst>
          </p:cNvPr>
          <p:cNvSpPr/>
          <p:nvPr/>
        </p:nvSpPr>
        <p:spPr>
          <a:xfrm>
            <a:off x="10922348" y="1"/>
            <a:ext cx="1269651" cy="1202789"/>
          </a:xfrm>
          <a:custGeom>
            <a:avLst/>
            <a:gdLst>
              <a:gd name="connsiteX0" fmla="*/ 457128 w 1269651"/>
              <a:gd name="connsiteY0" fmla="*/ 0 h 1202789"/>
              <a:gd name="connsiteX1" fmla="*/ 888131 w 1269651"/>
              <a:gd name="connsiteY1" fmla="*/ 0 h 1202789"/>
              <a:gd name="connsiteX2" fmla="*/ 994145 w 1269651"/>
              <a:gd name="connsiteY2" fmla="*/ 125351 h 1202789"/>
              <a:gd name="connsiteX3" fmla="*/ 1145364 w 1269651"/>
              <a:gd name="connsiteY3" fmla="*/ 0 h 1202789"/>
              <a:gd name="connsiteX4" fmla="*/ 1269651 w 1269651"/>
              <a:gd name="connsiteY4" fmla="*/ 0 h 1202789"/>
              <a:gd name="connsiteX5" fmla="*/ 1269651 w 1269651"/>
              <a:gd name="connsiteY5" fmla="*/ 324425 h 1202789"/>
              <a:gd name="connsiteX6" fmla="*/ 1206665 w 1269651"/>
              <a:gd name="connsiteY6" fmla="*/ 376636 h 1202789"/>
              <a:gd name="connsiteX7" fmla="*/ 1269651 w 1269651"/>
              <a:gd name="connsiteY7" fmla="*/ 451111 h 1202789"/>
              <a:gd name="connsiteX8" fmla="*/ 1269651 w 1269651"/>
              <a:gd name="connsiteY8" fmla="*/ 960726 h 1202789"/>
              <a:gd name="connsiteX9" fmla="*/ 953293 w 1269651"/>
              <a:gd name="connsiteY9" fmla="*/ 586664 h 1202789"/>
              <a:gd name="connsiteX10" fmla="*/ 210018 w 1269651"/>
              <a:gd name="connsiteY10" fmla="*/ 1202789 h 1202789"/>
              <a:gd name="connsiteX11" fmla="*/ 0 w 1269651"/>
              <a:gd name="connsiteY11" fmla="*/ 949428 h 1202789"/>
              <a:gd name="connsiteX12" fmla="*/ 740772 w 1269651"/>
              <a:gd name="connsiteY12" fmla="*/ 335380 h 12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9651" h="1202789">
                <a:moveTo>
                  <a:pt x="457128" y="0"/>
                </a:moveTo>
                <a:lnTo>
                  <a:pt x="888131" y="0"/>
                </a:lnTo>
                <a:lnTo>
                  <a:pt x="994145" y="125351"/>
                </a:lnTo>
                <a:lnTo>
                  <a:pt x="1145364" y="0"/>
                </a:lnTo>
                <a:lnTo>
                  <a:pt x="1269651" y="0"/>
                </a:lnTo>
                <a:lnTo>
                  <a:pt x="1269651" y="324425"/>
                </a:lnTo>
                <a:lnTo>
                  <a:pt x="1206665" y="376636"/>
                </a:lnTo>
                <a:lnTo>
                  <a:pt x="1269651" y="451111"/>
                </a:lnTo>
                <a:lnTo>
                  <a:pt x="1269651" y="960726"/>
                </a:lnTo>
                <a:lnTo>
                  <a:pt x="953293" y="586664"/>
                </a:lnTo>
                <a:lnTo>
                  <a:pt x="210018" y="1202789"/>
                </a:lnTo>
                <a:lnTo>
                  <a:pt x="0" y="949428"/>
                </a:lnTo>
                <a:lnTo>
                  <a:pt x="740772" y="335380"/>
                </a:lnTo>
                <a:close/>
              </a:path>
            </a:pathLst>
          </a:custGeom>
          <a:solidFill>
            <a:srgbClr val="F6F8F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9" name="Dấu Nhân 8">
            <a:extLst>
              <a:ext uri="{FF2B5EF4-FFF2-40B4-BE49-F238E27FC236}">
                <a16:creationId xmlns:a16="http://schemas.microsoft.com/office/drawing/2014/main" id="{AE618A89-128E-4488-A65F-6B2484665845}"/>
              </a:ext>
            </a:extLst>
          </p:cNvPr>
          <p:cNvSpPr/>
          <p:nvPr/>
        </p:nvSpPr>
        <p:spPr>
          <a:xfrm rot="303633">
            <a:off x="10622517" y="463807"/>
            <a:ext cx="754937" cy="747515"/>
          </a:xfrm>
          <a:prstGeom prst="mathMultiply">
            <a:avLst>
              <a:gd name="adj1" fmla="val 16191"/>
            </a:avLst>
          </a:prstGeom>
          <a:solidFill>
            <a:srgbClr val="292B2A"/>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Dấu Nhân 9">
            <a:extLst>
              <a:ext uri="{FF2B5EF4-FFF2-40B4-BE49-F238E27FC236}">
                <a16:creationId xmlns:a16="http://schemas.microsoft.com/office/drawing/2014/main" id="{F5D4461D-32F0-416B-A302-A1C44CDBA80F}"/>
              </a:ext>
            </a:extLst>
          </p:cNvPr>
          <p:cNvSpPr/>
          <p:nvPr/>
        </p:nvSpPr>
        <p:spPr>
          <a:xfrm rot="303633">
            <a:off x="11016538" y="22383"/>
            <a:ext cx="396752" cy="392851"/>
          </a:xfrm>
          <a:prstGeom prst="mathMultiply">
            <a:avLst>
              <a:gd name="adj1" fmla="val 16191"/>
            </a:avLst>
          </a:prstGeom>
          <a:solidFill>
            <a:srgbClr val="0070C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ộp Văn bản 10">
            <a:extLst>
              <a:ext uri="{FF2B5EF4-FFF2-40B4-BE49-F238E27FC236}">
                <a16:creationId xmlns:a16="http://schemas.microsoft.com/office/drawing/2014/main" id="{0EE2F277-A9C0-404D-A764-E72AF77437E0}"/>
              </a:ext>
            </a:extLst>
          </p:cNvPr>
          <p:cNvSpPr txBox="1"/>
          <p:nvPr/>
        </p:nvSpPr>
        <p:spPr>
          <a:xfrm>
            <a:off x="3424445" y="739111"/>
            <a:ext cx="5343130" cy="523220"/>
          </a:xfrm>
          <a:prstGeom prst="rect">
            <a:avLst/>
          </a:prstGeom>
          <a:noFill/>
        </p:spPr>
        <p:txBody>
          <a:bodyPr wrap="none" rtlCol="0">
            <a:spAutoFit/>
          </a:bodyPr>
          <a:lstStyle/>
          <a:p>
            <a:pPr algn="ctr"/>
            <a:r>
              <a:rPr lang="en-US" sz="2800" b="1">
                <a:solidFill>
                  <a:srgbClr val="292B2A"/>
                </a:solidFill>
              </a:rPr>
              <a:t>TẠI SAO LẠI SỬ DỤNG </a:t>
            </a:r>
            <a:r>
              <a:rPr lang="en-US" sz="2800" b="1">
                <a:solidFill>
                  <a:srgbClr val="0070C0"/>
                </a:solidFill>
              </a:rPr>
              <a:t>MYSQL</a:t>
            </a:r>
            <a:r>
              <a:rPr lang="en-US" sz="2800" b="1">
                <a:solidFill>
                  <a:srgbClr val="292B2A"/>
                </a:solidFill>
              </a:rPr>
              <a:t>?</a:t>
            </a:r>
            <a:endParaRPr lang="vi-VN" sz="2800" b="1">
              <a:solidFill>
                <a:srgbClr val="292B2A"/>
              </a:solidFill>
            </a:endParaRPr>
          </a:p>
        </p:txBody>
      </p:sp>
      <p:sp>
        <p:nvSpPr>
          <p:cNvPr id="26" name="Hộp Văn bản 25">
            <a:extLst>
              <a:ext uri="{FF2B5EF4-FFF2-40B4-BE49-F238E27FC236}">
                <a16:creationId xmlns:a16="http://schemas.microsoft.com/office/drawing/2014/main" id="{DA9675BB-02F3-44EB-BCE0-6DFBBBD46F77}"/>
              </a:ext>
            </a:extLst>
          </p:cNvPr>
          <p:cNvSpPr txBox="1"/>
          <p:nvPr/>
        </p:nvSpPr>
        <p:spPr>
          <a:xfrm>
            <a:off x="787016" y="2967717"/>
            <a:ext cx="2543646" cy="861774"/>
          </a:xfrm>
          <a:prstGeom prst="rect">
            <a:avLst/>
          </a:prstGeom>
          <a:noFill/>
        </p:spPr>
        <p:txBody>
          <a:bodyPr wrap="square" rtlCol="0">
            <a:spAutoFit/>
          </a:bodyPr>
          <a:lstStyle/>
          <a:p>
            <a:pPr algn="ctr"/>
            <a:r>
              <a:rPr lang="en-US">
                <a:solidFill>
                  <a:srgbClr val="3FBEB7"/>
                </a:solidFill>
              </a:rPr>
              <a:t>1</a:t>
            </a:r>
          </a:p>
          <a:p>
            <a:pPr algn="ctr"/>
            <a:r>
              <a:rPr lang="en-US" sz="1600">
                <a:solidFill>
                  <a:srgbClr val="292B2A"/>
                </a:solidFill>
              </a:rPr>
              <a:t>Khả năng mở rộng và linh hoạt</a:t>
            </a:r>
            <a:endParaRPr lang="vi-VN" sz="1600">
              <a:solidFill>
                <a:srgbClr val="292B2A"/>
              </a:solidFill>
            </a:endParaRPr>
          </a:p>
        </p:txBody>
      </p:sp>
      <p:sp>
        <p:nvSpPr>
          <p:cNvPr id="27" name="Hộp Văn bản 26">
            <a:extLst>
              <a:ext uri="{FF2B5EF4-FFF2-40B4-BE49-F238E27FC236}">
                <a16:creationId xmlns:a16="http://schemas.microsoft.com/office/drawing/2014/main" id="{2E6C785F-E68C-4D78-A12A-12A8BE0518BD}"/>
              </a:ext>
            </a:extLst>
          </p:cNvPr>
          <p:cNvSpPr txBox="1"/>
          <p:nvPr/>
        </p:nvSpPr>
        <p:spPr>
          <a:xfrm>
            <a:off x="4627095" y="2967717"/>
            <a:ext cx="2937810" cy="615553"/>
          </a:xfrm>
          <a:prstGeom prst="rect">
            <a:avLst/>
          </a:prstGeom>
          <a:noFill/>
        </p:spPr>
        <p:txBody>
          <a:bodyPr wrap="square" rtlCol="0">
            <a:spAutoFit/>
          </a:bodyPr>
          <a:lstStyle/>
          <a:p>
            <a:pPr algn="ctr"/>
            <a:r>
              <a:rPr lang="en-US">
                <a:solidFill>
                  <a:srgbClr val="3FBEB7"/>
                </a:solidFill>
              </a:rPr>
              <a:t>2</a:t>
            </a:r>
          </a:p>
          <a:p>
            <a:pPr algn="ctr"/>
            <a:r>
              <a:rPr lang="en-US" sz="1600">
                <a:solidFill>
                  <a:srgbClr val="292B2A"/>
                </a:solidFill>
              </a:rPr>
              <a:t>Hiệu năng cao</a:t>
            </a:r>
            <a:endParaRPr lang="vi-VN" sz="1600">
              <a:solidFill>
                <a:srgbClr val="292B2A"/>
              </a:solidFill>
            </a:endParaRPr>
          </a:p>
        </p:txBody>
      </p:sp>
      <p:sp>
        <p:nvSpPr>
          <p:cNvPr id="28" name="Hộp Văn bản 27">
            <a:extLst>
              <a:ext uri="{FF2B5EF4-FFF2-40B4-BE49-F238E27FC236}">
                <a16:creationId xmlns:a16="http://schemas.microsoft.com/office/drawing/2014/main" id="{ADD99745-D4F7-4616-9113-4C23EB1F630C}"/>
              </a:ext>
            </a:extLst>
          </p:cNvPr>
          <p:cNvSpPr txBox="1"/>
          <p:nvPr/>
        </p:nvSpPr>
        <p:spPr>
          <a:xfrm>
            <a:off x="8598598" y="2967717"/>
            <a:ext cx="2712603" cy="615553"/>
          </a:xfrm>
          <a:prstGeom prst="rect">
            <a:avLst/>
          </a:prstGeom>
          <a:noFill/>
        </p:spPr>
        <p:txBody>
          <a:bodyPr wrap="square" rtlCol="0">
            <a:spAutoFit/>
          </a:bodyPr>
          <a:lstStyle/>
          <a:p>
            <a:pPr algn="ctr"/>
            <a:r>
              <a:rPr lang="en-US">
                <a:solidFill>
                  <a:srgbClr val="3FBEB7"/>
                </a:solidFill>
              </a:rPr>
              <a:t>3</a:t>
            </a:r>
          </a:p>
          <a:p>
            <a:pPr algn="ctr"/>
            <a:r>
              <a:rPr lang="en-US" sz="1600">
                <a:solidFill>
                  <a:srgbClr val="292B2A"/>
                </a:solidFill>
              </a:rPr>
              <a:t>Tính sẵn sàng cao</a:t>
            </a:r>
            <a:endParaRPr lang="vi-VN" sz="1600">
              <a:solidFill>
                <a:srgbClr val="292B2A"/>
              </a:solidFill>
            </a:endParaRPr>
          </a:p>
        </p:txBody>
      </p:sp>
      <p:sp>
        <p:nvSpPr>
          <p:cNvPr id="29" name="Hộp Văn bản 28">
            <a:extLst>
              <a:ext uri="{FF2B5EF4-FFF2-40B4-BE49-F238E27FC236}">
                <a16:creationId xmlns:a16="http://schemas.microsoft.com/office/drawing/2014/main" id="{3D1AB98F-91BD-4047-B16A-60F518063444}"/>
              </a:ext>
            </a:extLst>
          </p:cNvPr>
          <p:cNvSpPr txBox="1"/>
          <p:nvPr/>
        </p:nvSpPr>
        <p:spPr>
          <a:xfrm>
            <a:off x="1835724" y="5257115"/>
            <a:ext cx="2776066" cy="861774"/>
          </a:xfrm>
          <a:prstGeom prst="rect">
            <a:avLst/>
          </a:prstGeom>
          <a:noFill/>
        </p:spPr>
        <p:txBody>
          <a:bodyPr wrap="square" rtlCol="0">
            <a:spAutoFit/>
          </a:bodyPr>
          <a:lstStyle/>
          <a:p>
            <a:pPr algn="ctr"/>
            <a:r>
              <a:rPr lang="en-US">
                <a:solidFill>
                  <a:srgbClr val="3FBEB7"/>
                </a:solidFill>
              </a:rPr>
              <a:t>4</a:t>
            </a:r>
          </a:p>
          <a:p>
            <a:pPr algn="ctr"/>
            <a:r>
              <a:rPr lang="en-US" sz="1600">
                <a:solidFill>
                  <a:srgbClr val="292B2A"/>
                </a:solidFill>
              </a:rPr>
              <a:t>Hỗ trợ giao dịch mạnh mẽ</a:t>
            </a:r>
            <a:endParaRPr lang="vi-VN" sz="1600">
              <a:solidFill>
                <a:srgbClr val="292B2A"/>
              </a:solidFill>
            </a:endParaRPr>
          </a:p>
        </p:txBody>
      </p:sp>
      <p:sp>
        <p:nvSpPr>
          <p:cNvPr id="30" name="Hộp Văn bản 29">
            <a:extLst>
              <a:ext uri="{FF2B5EF4-FFF2-40B4-BE49-F238E27FC236}">
                <a16:creationId xmlns:a16="http://schemas.microsoft.com/office/drawing/2014/main" id="{330CB050-1CCD-4B91-A0B1-6F0F716ADCFC}"/>
              </a:ext>
            </a:extLst>
          </p:cNvPr>
          <p:cNvSpPr txBox="1"/>
          <p:nvPr/>
        </p:nvSpPr>
        <p:spPr>
          <a:xfrm>
            <a:off x="7129694" y="5257115"/>
            <a:ext cx="2937810" cy="861774"/>
          </a:xfrm>
          <a:prstGeom prst="rect">
            <a:avLst/>
          </a:prstGeom>
          <a:noFill/>
        </p:spPr>
        <p:txBody>
          <a:bodyPr wrap="square" rtlCol="0">
            <a:spAutoFit/>
          </a:bodyPr>
          <a:lstStyle/>
          <a:p>
            <a:pPr algn="ctr"/>
            <a:r>
              <a:rPr lang="en-US">
                <a:solidFill>
                  <a:srgbClr val="3FBEB7"/>
                </a:solidFill>
              </a:rPr>
              <a:t>5</a:t>
            </a:r>
          </a:p>
          <a:p>
            <a:pPr algn="ctr"/>
            <a:r>
              <a:rPr lang="en-US" sz="1600">
                <a:solidFill>
                  <a:srgbClr val="292B2A"/>
                </a:solidFill>
              </a:rPr>
              <a:t>Điểm mạnh của Web và Data Warehouse</a:t>
            </a:r>
            <a:endParaRPr lang="vi-VN" sz="1600">
              <a:solidFill>
                <a:srgbClr val="292B2A"/>
              </a:solidFill>
            </a:endParaRPr>
          </a:p>
        </p:txBody>
      </p:sp>
      <p:pic>
        <p:nvPicPr>
          <p:cNvPr id="3" name="Đồ họa 2" descr="Open folder with solid fill">
            <a:extLst>
              <a:ext uri="{FF2B5EF4-FFF2-40B4-BE49-F238E27FC236}">
                <a16:creationId xmlns:a16="http://schemas.microsoft.com/office/drawing/2014/main" id="{9BCBF11B-A0C4-4933-B6E0-AFC57C4FF7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1639" y="1937330"/>
            <a:ext cx="914400" cy="914400"/>
          </a:xfrm>
          <a:prstGeom prst="rect">
            <a:avLst/>
          </a:prstGeom>
        </p:spPr>
      </p:pic>
      <p:pic>
        <p:nvPicPr>
          <p:cNvPr id="7" name="Đồ họa 6" descr="Muscular arm with solid fill">
            <a:extLst>
              <a:ext uri="{FF2B5EF4-FFF2-40B4-BE49-F238E27FC236}">
                <a16:creationId xmlns:a16="http://schemas.microsoft.com/office/drawing/2014/main" id="{4FEDBF36-DE97-441E-96D3-F2D27B0DE0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1935421"/>
            <a:ext cx="914400" cy="914400"/>
          </a:xfrm>
          <a:prstGeom prst="rect">
            <a:avLst/>
          </a:prstGeom>
        </p:spPr>
      </p:pic>
      <p:pic>
        <p:nvPicPr>
          <p:cNvPr id="14" name="Đồ họa 13" descr="Chevron arrows with solid fill">
            <a:extLst>
              <a:ext uri="{FF2B5EF4-FFF2-40B4-BE49-F238E27FC236}">
                <a16:creationId xmlns:a16="http://schemas.microsoft.com/office/drawing/2014/main" id="{BB70801D-2028-4338-9ACC-DE4B628AF3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97699" y="1935421"/>
            <a:ext cx="914400" cy="914400"/>
          </a:xfrm>
          <a:prstGeom prst="rect">
            <a:avLst/>
          </a:prstGeom>
        </p:spPr>
      </p:pic>
      <p:pic>
        <p:nvPicPr>
          <p:cNvPr id="18" name="Đồ họa 17" descr="Transfer with solid fill">
            <a:extLst>
              <a:ext uri="{FF2B5EF4-FFF2-40B4-BE49-F238E27FC236}">
                <a16:creationId xmlns:a16="http://schemas.microsoft.com/office/drawing/2014/main" id="{2297C659-C808-4288-91FB-0A0A552CD1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66557" y="4224819"/>
            <a:ext cx="914400" cy="914400"/>
          </a:xfrm>
          <a:prstGeom prst="rect">
            <a:avLst/>
          </a:prstGeom>
        </p:spPr>
      </p:pic>
      <p:pic>
        <p:nvPicPr>
          <p:cNvPr id="22" name="Đồ họa 21" descr="Cloud with solid fill">
            <a:extLst>
              <a:ext uri="{FF2B5EF4-FFF2-40B4-BE49-F238E27FC236}">
                <a16:creationId xmlns:a16="http://schemas.microsoft.com/office/drawing/2014/main" id="{2477718D-A9C9-424F-8937-1D16E732D8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41398" y="4224819"/>
            <a:ext cx="914400" cy="914400"/>
          </a:xfrm>
          <a:prstGeom prst="rect">
            <a:avLst/>
          </a:prstGeom>
        </p:spPr>
      </p:pic>
      <p:sp>
        <p:nvSpPr>
          <p:cNvPr id="59" name="Hộp Văn bản 58">
            <a:extLst>
              <a:ext uri="{FF2B5EF4-FFF2-40B4-BE49-F238E27FC236}">
                <a16:creationId xmlns:a16="http://schemas.microsoft.com/office/drawing/2014/main" id="{4829865A-32C2-4727-8425-44BF81E34C90}"/>
              </a:ext>
            </a:extLst>
          </p:cNvPr>
          <p:cNvSpPr txBox="1"/>
          <p:nvPr/>
        </p:nvSpPr>
        <p:spPr>
          <a:xfrm>
            <a:off x="787016" y="2967717"/>
            <a:ext cx="2543646" cy="861774"/>
          </a:xfrm>
          <a:prstGeom prst="rect">
            <a:avLst/>
          </a:prstGeom>
          <a:noFill/>
        </p:spPr>
        <p:txBody>
          <a:bodyPr wrap="square" rtlCol="0">
            <a:spAutoFit/>
          </a:bodyPr>
          <a:lstStyle/>
          <a:p>
            <a:pPr algn="ctr"/>
            <a:r>
              <a:rPr lang="en-US">
                <a:solidFill>
                  <a:srgbClr val="3FBEB7"/>
                </a:solidFill>
              </a:rPr>
              <a:t>6</a:t>
            </a:r>
          </a:p>
          <a:p>
            <a:pPr algn="ctr"/>
            <a:r>
              <a:rPr lang="en-US" sz="1600">
                <a:solidFill>
                  <a:srgbClr val="292B2A"/>
                </a:solidFill>
              </a:rPr>
              <a:t>Bảo vệ dữ liệu mạnh mẽ</a:t>
            </a:r>
            <a:endParaRPr lang="vi-VN" sz="1600">
              <a:solidFill>
                <a:srgbClr val="292B2A"/>
              </a:solidFill>
            </a:endParaRPr>
          </a:p>
        </p:txBody>
      </p:sp>
      <p:sp>
        <p:nvSpPr>
          <p:cNvPr id="60" name="Hộp Văn bản 59">
            <a:extLst>
              <a:ext uri="{FF2B5EF4-FFF2-40B4-BE49-F238E27FC236}">
                <a16:creationId xmlns:a16="http://schemas.microsoft.com/office/drawing/2014/main" id="{EE19F51F-16EE-4893-82FC-B9D7F8C61C9A}"/>
              </a:ext>
            </a:extLst>
          </p:cNvPr>
          <p:cNvSpPr txBox="1"/>
          <p:nvPr/>
        </p:nvSpPr>
        <p:spPr>
          <a:xfrm>
            <a:off x="4627095" y="2967717"/>
            <a:ext cx="2937810" cy="861774"/>
          </a:xfrm>
          <a:prstGeom prst="rect">
            <a:avLst/>
          </a:prstGeom>
          <a:noFill/>
        </p:spPr>
        <p:txBody>
          <a:bodyPr wrap="square" rtlCol="0">
            <a:spAutoFit/>
          </a:bodyPr>
          <a:lstStyle/>
          <a:p>
            <a:pPr algn="ctr"/>
            <a:r>
              <a:rPr lang="en-US">
                <a:solidFill>
                  <a:srgbClr val="3FBEB7"/>
                </a:solidFill>
              </a:rPr>
              <a:t>7</a:t>
            </a:r>
          </a:p>
          <a:p>
            <a:pPr algn="ctr"/>
            <a:r>
              <a:rPr lang="en-US" sz="1600">
                <a:solidFill>
                  <a:srgbClr val="292B2A"/>
                </a:solidFill>
              </a:rPr>
              <a:t>Phát triển ứng dụng toàn diện</a:t>
            </a:r>
            <a:endParaRPr lang="vi-VN" sz="1600">
              <a:solidFill>
                <a:srgbClr val="292B2A"/>
              </a:solidFill>
            </a:endParaRPr>
          </a:p>
        </p:txBody>
      </p:sp>
      <p:sp>
        <p:nvSpPr>
          <p:cNvPr id="61" name="Hộp Văn bản 60">
            <a:extLst>
              <a:ext uri="{FF2B5EF4-FFF2-40B4-BE49-F238E27FC236}">
                <a16:creationId xmlns:a16="http://schemas.microsoft.com/office/drawing/2014/main" id="{FA6E3545-5BDF-48CB-92A3-9DA3BC3AA709}"/>
              </a:ext>
            </a:extLst>
          </p:cNvPr>
          <p:cNvSpPr txBox="1"/>
          <p:nvPr/>
        </p:nvSpPr>
        <p:spPr>
          <a:xfrm>
            <a:off x="8598598" y="2967717"/>
            <a:ext cx="2712603" cy="615553"/>
          </a:xfrm>
          <a:prstGeom prst="rect">
            <a:avLst/>
          </a:prstGeom>
          <a:noFill/>
        </p:spPr>
        <p:txBody>
          <a:bodyPr wrap="square" rtlCol="0">
            <a:spAutoFit/>
          </a:bodyPr>
          <a:lstStyle/>
          <a:p>
            <a:pPr algn="ctr"/>
            <a:r>
              <a:rPr lang="en-US">
                <a:solidFill>
                  <a:srgbClr val="3FBEB7"/>
                </a:solidFill>
              </a:rPr>
              <a:t>8</a:t>
            </a:r>
          </a:p>
          <a:p>
            <a:pPr algn="ctr"/>
            <a:r>
              <a:rPr lang="en-US" sz="1600">
                <a:solidFill>
                  <a:srgbClr val="292B2A"/>
                </a:solidFill>
              </a:rPr>
              <a:t>Quản lý dễ dàng</a:t>
            </a:r>
            <a:endParaRPr lang="vi-VN" sz="1600">
              <a:solidFill>
                <a:srgbClr val="292B2A"/>
              </a:solidFill>
            </a:endParaRPr>
          </a:p>
        </p:txBody>
      </p:sp>
      <p:sp>
        <p:nvSpPr>
          <p:cNvPr id="62" name="Hộp Văn bản 61">
            <a:extLst>
              <a:ext uri="{FF2B5EF4-FFF2-40B4-BE49-F238E27FC236}">
                <a16:creationId xmlns:a16="http://schemas.microsoft.com/office/drawing/2014/main" id="{C1C95990-92A7-4AAC-83BD-95D8A3642AD9}"/>
              </a:ext>
            </a:extLst>
          </p:cNvPr>
          <p:cNvSpPr txBox="1"/>
          <p:nvPr/>
        </p:nvSpPr>
        <p:spPr>
          <a:xfrm>
            <a:off x="1835724" y="5257115"/>
            <a:ext cx="2776066" cy="861774"/>
          </a:xfrm>
          <a:prstGeom prst="rect">
            <a:avLst/>
          </a:prstGeom>
          <a:noFill/>
        </p:spPr>
        <p:txBody>
          <a:bodyPr wrap="square" rtlCol="0">
            <a:spAutoFit/>
          </a:bodyPr>
          <a:lstStyle/>
          <a:p>
            <a:pPr algn="ctr"/>
            <a:r>
              <a:rPr lang="en-US">
                <a:solidFill>
                  <a:srgbClr val="3FBEB7"/>
                </a:solidFill>
              </a:rPr>
              <a:t>9</a:t>
            </a:r>
          </a:p>
          <a:p>
            <a:pPr algn="ctr"/>
            <a:r>
              <a:rPr lang="en-US" sz="1600">
                <a:solidFill>
                  <a:srgbClr val="292B2A"/>
                </a:solidFill>
              </a:rPr>
              <a:t>Mã nguồn mở tự do và hỗ trợ 24/7</a:t>
            </a:r>
            <a:endParaRPr lang="vi-VN" sz="1600">
              <a:solidFill>
                <a:srgbClr val="292B2A"/>
              </a:solidFill>
            </a:endParaRPr>
          </a:p>
        </p:txBody>
      </p:sp>
      <p:sp>
        <p:nvSpPr>
          <p:cNvPr id="63" name="Hộp Văn bản 62">
            <a:extLst>
              <a:ext uri="{FF2B5EF4-FFF2-40B4-BE49-F238E27FC236}">
                <a16:creationId xmlns:a16="http://schemas.microsoft.com/office/drawing/2014/main" id="{51129EE0-3BB5-4B1B-B540-6903331EA4AE}"/>
              </a:ext>
            </a:extLst>
          </p:cNvPr>
          <p:cNvSpPr txBox="1"/>
          <p:nvPr/>
        </p:nvSpPr>
        <p:spPr>
          <a:xfrm>
            <a:off x="7129694" y="5257115"/>
            <a:ext cx="2937810" cy="615553"/>
          </a:xfrm>
          <a:prstGeom prst="rect">
            <a:avLst/>
          </a:prstGeom>
          <a:noFill/>
        </p:spPr>
        <p:txBody>
          <a:bodyPr wrap="square" rtlCol="0">
            <a:spAutoFit/>
          </a:bodyPr>
          <a:lstStyle/>
          <a:p>
            <a:pPr algn="ctr"/>
            <a:r>
              <a:rPr lang="en-US">
                <a:solidFill>
                  <a:srgbClr val="3FBEB7"/>
                </a:solidFill>
              </a:rPr>
              <a:t>10</a:t>
            </a:r>
          </a:p>
          <a:p>
            <a:pPr algn="ctr"/>
            <a:r>
              <a:rPr lang="en-US" sz="1600">
                <a:solidFill>
                  <a:srgbClr val="292B2A"/>
                </a:solidFill>
              </a:rPr>
              <a:t>Chi phí sở hữu thấp</a:t>
            </a:r>
            <a:endParaRPr lang="vi-VN" sz="1600">
              <a:solidFill>
                <a:srgbClr val="292B2A"/>
              </a:solidFill>
            </a:endParaRPr>
          </a:p>
        </p:txBody>
      </p:sp>
      <p:pic>
        <p:nvPicPr>
          <p:cNvPr id="64" name="Đồ họa 63" descr="Shield Tick with solid fill">
            <a:extLst>
              <a:ext uri="{FF2B5EF4-FFF2-40B4-BE49-F238E27FC236}">
                <a16:creationId xmlns:a16="http://schemas.microsoft.com/office/drawing/2014/main" id="{5647E10D-E863-44F0-A84E-DE9D43A228B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01639" y="1935421"/>
            <a:ext cx="914400" cy="914400"/>
          </a:xfrm>
          <a:prstGeom prst="rect">
            <a:avLst/>
          </a:prstGeom>
        </p:spPr>
      </p:pic>
      <p:pic>
        <p:nvPicPr>
          <p:cNvPr id="65" name="Đồ họa 64" descr="Completed with solid fill">
            <a:extLst>
              <a:ext uri="{FF2B5EF4-FFF2-40B4-BE49-F238E27FC236}">
                <a16:creationId xmlns:a16="http://schemas.microsoft.com/office/drawing/2014/main" id="{DD24E4BE-E54A-4913-A4D5-18C43F266F3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38800" y="1935421"/>
            <a:ext cx="914400" cy="914400"/>
          </a:xfrm>
          <a:prstGeom prst="rect">
            <a:avLst/>
          </a:prstGeom>
        </p:spPr>
      </p:pic>
      <p:pic>
        <p:nvPicPr>
          <p:cNvPr id="66" name="Đồ họa 65" descr="Remote control with solid fill">
            <a:extLst>
              <a:ext uri="{FF2B5EF4-FFF2-40B4-BE49-F238E27FC236}">
                <a16:creationId xmlns:a16="http://schemas.microsoft.com/office/drawing/2014/main" id="{D2EF2226-00BA-49E1-94D6-DC19F0690AD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97699" y="1888123"/>
            <a:ext cx="914400" cy="914400"/>
          </a:xfrm>
          <a:prstGeom prst="rect">
            <a:avLst/>
          </a:prstGeom>
        </p:spPr>
      </p:pic>
      <p:pic>
        <p:nvPicPr>
          <p:cNvPr id="67" name="Đồ họa 66" descr="Open hand with solid fill">
            <a:extLst>
              <a:ext uri="{FF2B5EF4-FFF2-40B4-BE49-F238E27FC236}">
                <a16:creationId xmlns:a16="http://schemas.microsoft.com/office/drawing/2014/main" id="{48B188AF-9755-463A-A9A5-C565210092B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766557" y="4342715"/>
            <a:ext cx="914400" cy="914400"/>
          </a:xfrm>
          <a:prstGeom prst="rect">
            <a:avLst/>
          </a:prstGeom>
        </p:spPr>
      </p:pic>
      <p:pic>
        <p:nvPicPr>
          <p:cNvPr id="68" name="Đồ họa 67" descr="Piggy Bank with solid fill">
            <a:extLst>
              <a:ext uri="{FF2B5EF4-FFF2-40B4-BE49-F238E27FC236}">
                <a16:creationId xmlns:a16="http://schemas.microsoft.com/office/drawing/2014/main" id="{CDFC064F-5C93-4BD8-A47A-9CFD8229859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141398" y="4342715"/>
            <a:ext cx="914400" cy="914400"/>
          </a:xfrm>
          <a:prstGeom prst="rect">
            <a:avLst/>
          </a:prstGeom>
        </p:spPr>
      </p:pic>
    </p:spTree>
    <p:extLst>
      <p:ext uri="{BB962C8B-B14F-4D97-AF65-F5344CB8AC3E}">
        <p14:creationId xmlns:p14="http://schemas.microsoft.com/office/powerpoint/2010/main" val="641258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6"/>
                                        </p:tgtEl>
                                      </p:cBhvr>
                                    </p:animEffect>
                                    <p:set>
                                      <p:cBhvr>
                                        <p:cTn id="39" dur="1" fill="hold">
                                          <p:stCondLst>
                                            <p:cond delay="499"/>
                                          </p:stCondLst>
                                        </p:cTn>
                                        <p:tgtEl>
                                          <p:spTgt spid="26"/>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28"/>
                                        </p:tgtEl>
                                      </p:cBhvr>
                                    </p:animEffect>
                                    <p:set>
                                      <p:cBhvr>
                                        <p:cTn id="45" dur="1" fill="hold">
                                          <p:stCondLst>
                                            <p:cond delay="499"/>
                                          </p:stCondLst>
                                        </p:cTn>
                                        <p:tgtEl>
                                          <p:spTgt spid="28"/>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30"/>
                                        </p:tgtEl>
                                      </p:cBhvr>
                                    </p:animEffect>
                                    <p:set>
                                      <p:cBhvr>
                                        <p:cTn id="51" dur="1" fill="hold">
                                          <p:stCondLst>
                                            <p:cond delay="499"/>
                                          </p:stCondLst>
                                        </p:cTn>
                                        <p:tgtEl>
                                          <p:spTgt spid="30"/>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3"/>
                                        </p:tgtEl>
                                      </p:cBhvr>
                                    </p:animEffect>
                                    <p:set>
                                      <p:cBhvr>
                                        <p:cTn id="54" dur="1" fill="hold">
                                          <p:stCondLst>
                                            <p:cond delay="499"/>
                                          </p:stCondLst>
                                        </p:cTn>
                                        <p:tgtEl>
                                          <p:spTgt spid="3"/>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7"/>
                                        </p:tgtEl>
                                      </p:cBhvr>
                                    </p:animEffect>
                                    <p:set>
                                      <p:cBhvr>
                                        <p:cTn id="57" dur="1" fill="hold">
                                          <p:stCondLst>
                                            <p:cond delay="499"/>
                                          </p:stCondLst>
                                        </p:cTn>
                                        <p:tgtEl>
                                          <p:spTgt spid="7"/>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8"/>
                                        </p:tgtEl>
                                      </p:cBhvr>
                                    </p:animEffect>
                                    <p:set>
                                      <p:cBhvr>
                                        <p:cTn id="63" dur="1" fill="hold">
                                          <p:stCondLst>
                                            <p:cond delay="499"/>
                                          </p:stCondLst>
                                        </p:cTn>
                                        <p:tgtEl>
                                          <p:spTgt spid="18"/>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22"/>
                                        </p:tgtEl>
                                      </p:cBhvr>
                                    </p:animEffect>
                                    <p:set>
                                      <p:cBhvr>
                                        <p:cTn id="66" dur="1" fill="hold">
                                          <p:stCondLst>
                                            <p:cond delay="499"/>
                                          </p:stCondLst>
                                        </p:cTn>
                                        <p:tgtEl>
                                          <p:spTgt spid="2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fade">
                                      <p:cBhvr>
                                        <p:cTn id="77" dur="500"/>
                                        <p:tgtEl>
                                          <p:spTgt spid="6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fade">
                                      <p:cBhvr>
                                        <p:cTn id="80" dur="500"/>
                                        <p:tgtEl>
                                          <p:spTgt spid="6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par>
                                <p:cTn id="84" presetID="10" presetClass="entr" presetSubtype="0" fill="hold" nodeType="withEffect">
                                  <p:stCondLst>
                                    <p:cond delay="0"/>
                                  </p:stCondLst>
                                  <p:childTnLst>
                                    <p:set>
                                      <p:cBhvr>
                                        <p:cTn id="85" dur="1" fill="hold">
                                          <p:stCondLst>
                                            <p:cond delay="0"/>
                                          </p:stCondLst>
                                        </p:cTn>
                                        <p:tgtEl>
                                          <p:spTgt spid="64"/>
                                        </p:tgtEl>
                                        <p:attrNameLst>
                                          <p:attrName>style.visibility</p:attrName>
                                        </p:attrNameLst>
                                      </p:cBhvr>
                                      <p:to>
                                        <p:strVal val="visible"/>
                                      </p:to>
                                    </p:set>
                                    <p:animEffect transition="in" filter="fade">
                                      <p:cBhvr>
                                        <p:cTn id="86" dur="500"/>
                                        <p:tgtEl>
                                          <p:spTgt spid="64"/>
                                        </p:tgtEl>
                                      </p:cBhvr>
                                    </p:animEffect>
                                  </p:childTnLst>
                                </p:cTn>
                              </p:par>
                              <p:par>
                                <p:cTn id="87" presetID="10" presetClass="entr" presetSubtype="0" fill="hold" nodeType="with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500"/>
                                        <p:tgtEl>
                                          <p:spTgt spid="65"/>
                                        </p:tgtEl>
                                      </p:cBhvr>
                                    </p:animEffect>
                                  </p:childTnLst>
                                </p:cTn>
                              </p:par>
                              <p:par>
                                <p:cTn id="90" presetID="10" presetClass="entr" presetSubtype="0" fill="hold" nodeType="withEffect">
                                  <p:stCondLst>
                                    <p:cond delay="0"/>
                                  </p:stCondLst>
                                  <p:childTnLst>
                                    <p:set>
                                      <p:cBhvr>
                                        <p:cTn id="91" dur="1" fill="hold">
                                          <p:stCondLst>
                                            <p:cond delay="0"/>
                                          </p:stCondLst>
                                        </p:cTn>
                                        <p:tgtEl>
                                          <p:spTgt spid="66"/>
                                        </p:tgtEl>
                                        <p:attrNameLst>
                                          <p:attrName>style.visibility</p:attrName>
                                        </p:attrNameLst>
                                      </p:cBhvr>
                                      <p:to>
                                        <p:strVal val="visible"/>
                                      </p:to>
                                    </p:set>
                                    <p:animEffect transition="in" filter="fade">
                                      <p:cBhvr>
                                        <p:cTn id="92" dur="500"/>
                                        <p:tgtEl>
                                          <p:spTgt spid="66"/>
                                        </p:tgtEl>
                                      </p:cBhvr>
                                    </p:animEffect>
                                  </p:childTnLst>
                                </p:cTn>
                              </p:par>
                              <p:par>
                                <p:cTn id="93" presetID="10" presetClass="entr" presetSubtype="0" fill="hold" nodeType="withEffect">
                                  <p:stCondLst>
                                    <p:cond delay="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par>
                                <p:cTn id="96" presetID="10" presetClass="entr" presetSubtype="0" fill="hold" nodeType="withEffect">
                                  <p:stCondLst>
                                    <p:cond delay="0"/>
                                  </p:stCondLst>
                                  <p:childTnLst>
                                    <p:set>
                                      <p:cBhvr>
                                        <p:cTn id="97" dur="1" fill="hold">
                                          <p:stCondLst>
                                            <p:cond delay="0"/>
                                          </p:stCondLst>
                                        </p:cTn>
                                        <p:tgtEl>
                                          <p:spTgt spid="68"/>
                                        </p:tgtEl>
                                        <p:attrNameLst>
                                          <p:attrName>style.visibility</p:attrName>
                                        </p:attrNameLst>
                                      </p:cBhvr>
                                      <p:to>
                                        <p:strVal val="visible"/>
                                      </p:to>
                                    </p:set>
                                    <p:animEffect transition="in" filter="fade">
                                      <p:cBhvr>
                                        <p:cTn id="9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p:bldP spid="27" grpId="1"/>
      <p:bldP spid="28" grpId="0"/>
      <p:bldP spid="28" grpId="1"/>
      <p:bldP spid="29" grpId="0"/>
      <p:bldP spid="29" grpId="1"/>
      <p:bldP spid="30" grpId="0"/>
      <p:bldP spid="30" grpId="1"/>
      <p:bldP spid="59" grpId="0"/>
      <p:bldP spid="60" grpId="0"/>
      <p:bldP spid="61" grpId="0"/>
      <p:bldP spid="62" grpId="0"/>
      <p:bldP spid="6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161E6071-B3D2-4921-9B94-80046EE3C055}"/>
              </a:ext>
            </a:extLst>
          </p:cNvPr>
          <p:cNvSpPr/>
          <p:nvPr/>
        </p:nvSpPr>
        <p:spPr>
          <a:xfrm>
            <a:off x="1728787" y="1200150"/>
            <a:ext cx="8734425" cy="3124200"/>
          </a:xfrm>
          <a:prstGeom prst="rect">
            <a:avLst/>
          </a:prstGeom>
          <a:solidFill>
            <a:srgbClr val="F6F8F7"/>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lnSpc>
                <a:spcPct val="300000"/>
              </a:lnSpc>
            </a:pPr>
            <a:r>
              <a:rPr lang="en-US" sz="3000">
                <a:solidFill>
                  <a:srgbClr val="292B2A"/>
                </a:solidFill>
              </a:rPr>
              <a:t>CHI TIẾT HOẠT ĐỘNG CHU KÌ</a:t>
            </a:r>
          </a:p>
          <a:p>
            <a:pPr algn="ctr">
              <a:lnSpc>
                <a:spcPct val="150000"/>
              </a:lnSpc>
            </a:pPr>
            <a:r>
              <a:rPr lang="en-US" sz="3000">
                <a:solidFill>
                  <a:srgbClr val="292B2A"/>
                </a:solidFill>
              </a:rPr>
              <a:t>CỦA MỘT SQL</a:t>
            </a:r>
          </a:p>
        </p:txBody>
      </p:sp>
      <p:sp>
        <p:nvSpPr>
          <p:cNvPr id="7" name="Hình chữ nhật 6">
            <a:extLst>
              <a:ext uri="{FF2B5EF4-FFF2-40B4-BE49-F238E27FC236}">
                <a16:creationId xmlns:a16="http://schemas.microsoft.com/office/drawing/2014/main" id="{E3B8310A-4D72-4BA7-A124-B6E7CEC7EAB9}"/>
              </a:ext>
            </a:extLst>
          </p:cNvPr>
          <p:cNvSpPr/>
          <p:nvPr/>
        </p:nvSpPr>
        <p:spPr>
          <a:xfrm>
            <a:off x="2311002" y="1709737"/>
            <a:ext cx="7569994" cy="3124200"/>
          </a:xfrm>
          <a:prstGeom prst="rect">
            <a:avLst/>
          </a:prstGeom>
          <a:noFill/>
          <a:ln w="57150">
            <a:solidFill>
              <a:srgbClr val="292B2A"/>
            </a:solidFill>
          </a:ln>
          <a:effectLst>
            <a:outerShdw blurRad="25400" dist="38100" dir="2700000" algn="tl" rotWithShape="0">
              <a:prstClr val="black">
                <a:alpha val="23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9" name="Hình chữ nhật 8">
            <a:extLst>
              <a:ext uri="{FF2B5EF4-FFF2-40B4-BE49-F238E27FC236}">
                <a16:creationId xmlns:a16="http://schemas.microsoft.com/office/drawing/2014/main" id="{8D7AABE9-D213-480A-B053-E8CB8871CA12}"/>
              </a:ext>
            </a:extLst>
          </p:cNvPr>
          <p:cNvSpPr/>
          <p:nvPr/>
        </p:nvSpPr>
        <p:spPr>
          <a:xfrm>
            <a:off x="5078014" y="4457699"/>
            <a:ext cx="2035970" cy="752475"/>
          </a:xfrm>
          <a:prstGeom prst="rect">
            <a:avLst/>
          </a:prstGeom>
          <a:solidFill>
            <a:srgbClr val="292B2A"/>
          </a:solidFill>
          <a:ln>
            <a:noFill/>
          </a:ln>
          <a:effectLst>
            <a:outerShdw blurRad="25400" dist="38100" dir="2700000" algn="tl" rotWithShape="0">
              <a:prstClr val="black">
                <a:alpha val="23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spc="600">
                <a:solidFill>
                  <a:srgbClr val="F6F8F7"/>
                </a:solidFill>
              </a:rPr>
              <a:t>&lt;/&gt;</a:t>
            </a:r>
            <a:endParaRPr lang="vi-VN" sz="2800" spc="600">
              <a:solidFill>
                <a:srgbClr val="F6F8F7"/>
              </a:solidFill>
            </a:endParaRPr>
          </a:p>
        </p:txBody>
      </p:sp>
      <p:sp>
        <p:nvSpPr>
          <p:cNvPr id="10" name="Dấu Nhân 9">
            <a:extLst>
              <a:ext uri="{FF2B5EF4-FFF2-40B4-BE49-F238E27FC236}">
                <a16:creationId xmlns:a16="http://schemas.microsoft.com/office/drawing/2014/main" id="{6AD02D6B-99A0-4783-B662-D9686D8F1D01}"/>
              </a:ext>
            </a:extLst>
          </p:cNvPr>
          <p:cNvSpPr/>
          <p:nvPr/>
        </p:nvSpPr>
        <p:spPr>
          <a:xfrm>
            <a:off x="5514598" y="1134052"/>
            <a:ext cx="1162802" cy="1151370"/>
          </a:xfrm>
          <a:prstGeom prst="mathMultiply">
            <a:avLst>
              <a:gd name="adj1" fmla="val 10177"/>
            </a:avLst>
          </a:prstGeom>
          <a:solidFill>
            <a:srgbClr val="292B2A"/>
          </a:solidFill>
          <a:ln w="76200">
            <a:noFill/>
          </a:ln>
          <a:effectLst>
            <a:outerShdw blurRad="254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110116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23093113-333D-42F0-BCE3-1A50DE1B6BA0}"/>
              </a:ext>
            </a:extLst>
          </p:cNvPr>
          <p:cNvSpPr/>
          <p:nvPr/>
        </p:nvSpPr>
        <p:spPr>
          <a:xfrm>
            <a:off x="0" y="0"/>
            <a:ext cx="4480560" cy="6858000"/>
          </a:xfrm>
          <a:prstGeom prst="rect">
            <a:avLst/>
          </a:prstGeom>
          <a:solidFill>
            <a:srgbClr val="292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a:t>CÁC </a:t>
            </a:r>
            <a:r>
              <a:rPr lang="en-US" sz="4400" b="1">
                <a:solidFill>
                  <a:srgbClr val="00B0F0"/>
                </a:solidFill>
              </a:rPr>
              <a:t>BƯỚC</a:t>
            </a:r>
          </a:p>
          <a:p>
            <a:pPr algn="r"/>
            <a:r>
              <a:rPr lang="en-US" sz="4400" b="1"/>
              <a:t>THỰC HIỆN</a:t>
            </a:r>
            <a:endParaRPr lang="vi-VN" sz="4400" b="1"/>
          </a:p>
        </p:txBody>
      </p:sp>
      <p:sp>
        <p:nvSpPr>
          <p:cNvPr id="3" name="Hình tự do: Hình 2">
            <a:extLst>
              <a:ext uri="{FF2B5EF4-FFF2-40B4-BE49-F238E27FC236}">
                <a16:creationId xmlns:a16="http://schemas.microsoft.com/office/drawing/2014/main" id="{335CD769-0A82-42B1-BEDE-CB6DCA069199}"/>
              </a:ext>
            </a:extLst>
          </p:cNvPr>
          <p:cNvSpPr/>
          <p:nvPr/>
        </p:nvSpPr>
        <p:spPr>
          <a:xfrm>
            <a:off x="1" y="0"/>
            <a:ext cx="1528137" cy="1478222"/>
          </a:xfrm>
          <a:custGeom>
            <a:avLst/>
            <a:gdLst>
              <a:gd name="connsiteX0" fmla="*/ 0 w 1528137"/>
              <a:gd name="connsiteY0" fmla="*/ 0 h 1478222"/>
              <a:gd name="connsiteX1" fmla="*/ 501149 w 1528137"/>
              <a:gd name="connsiteY1" fmla="*/ 0 h 1478222"/>
              <a:gd name="connsiteX2" fmla="*/ 603469 w 1528137"/>
              <a:gd name="connsiteY2" fmla="*/ 120983 h 1478222"/>
              <a:gd name="connsiteX3" fmla="*/ 749420 w 1528137"/>
              <a:gd name="connsiteY3" fmla="*/ 0 h 1478222"/>
              <a:gd name="connsiteX4" fmla="*/ 1389812 w 1528137"/>
              <a:gd name="connsiteY4" fmla="*/ 0 h 1478222"/>
              <a:gd name="connsiteX5" fmla="*/ 867394 w 1528137"/>
              <a:gd name="connsiteY5" fmla="*/ 433049 h 1478222"/>
              <a:gd name="connsiteX6" fmla="*/ 1528137 w 1528137"/>
              <a:gd name="connsiteY6" fmla="*/ 1214309 h 1478222"/>
              <a:gd name="connsiteX7" fmla="*/ 1216087 w 1528137"/>
              <a:gd name="connsiteY7" fmla="*/ 1478222 h 1478222"/>
              <a:gd name="connsiteX8" fmla="*/ 552737 w 1528137"/>
              <a:gd name="connsiteY8" fmla="*/ 693878 h 1478222"/>
              <a:gd name="connsiteX9" fmla="*/ 0 w 1528137"/>
              <a:gd name="connsiteY9" fmla="*/ 1152059 h 1478222"/>
              <a:gd name="connsiteX10" fmla="*/ 0 w 1528137"/>
              <a:gd name="connsiteY10" fmla="*/ 621218 h 1478222"/>
              <a:gd name="connsiteX11" fmla="*/ 288812 w 1528137"/>
              <a:gd name="connsiteY11" fmla="*/ 381813 h 1478222"/>
              <a:gd name="connsiteX12" fmla="*/ 0 w 1528137"/>
              <a:gd name="connsiteY12" fmla="*/ 40322 h 147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8137" h="1478222">
                <a:moveTo>
                  <a:pt x="0" y="0"/>
                </a:moveTo>
                <a:lnTo>
                  <a:pt x="501149" y="0"/>
                </a:lnTo>
                <a:lnTo>
                  <a:pt x="603469" y="120983"/>
                </a:lnTo>
                <a:lnTo>
                  <a:pt x="749420" y="0"/>
                </a:lnTo>
                <a:lnTo>
                  <a:pt x="1389812" y="0"/>
                </a:lnTo>
                <a:lnTo>
                  <a:pt x="867394" y="433049"/>
                </a:lnTo>
                <a:lnTo>
                  <a:pt x="1528137" y="1214309"/>
                </a:lnTo>
                <a:lnTo>
                  <a:pt x="1216087" y="1478222"/>
                </a:lnTo>
                <a:lnTo>
                  <a:pt x="552737" y="693878"/>
                </a:lnTo>
                <a:lnTo>
                  <a:pt x="0" y="1152059"/>
                </a:lnTo>
                <a:lnTo>
                  <a:pt x="0" y="621218"/>
                </a:lnTo>
                <a:lnTo>
                  <a:pt x="288812" y="381813"/>
                </a:lnTo>
                <a:lnTo>
                  <a:pt x="0" y="40322"/>
                </a:lnTo>
                <a:close/>
              </a:path>
            </a:pathLst>
          </a:custGeom>
          <a:solidFill>
            <a:srgbClr val="F6F8F7"/>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vi-VN"/>
          </a:p>
        </p:txBody>
      </p:sp>
      <p:sp>
        <p:nvSpPr>
          <p:cNvPr id="5" name="Dấu Nhân 4">
            <a:extLst>
              <a:ext uri="{FF2B5EF4-FFF2-40B4-BE49-F238E27FC236}">
                <a16:creationId xmlns:a16="http://schemas.microsoft.com/office/drawing/2014/main" id="{7AC0BC70-400A-40D6-BBDA-12AF0DAFA81F}"/>
              </a:ext>
            </a:extLst>
          </p:cNvPr>
          <p:cNvSpPr/>
          <p:nvPr/>
        </p:nvSpPr>
        <p:spPr>
          <a:xfrm rot="303633">
            <a:off x="409411" y="946539"/>
            <a:ext cx="1073922" cy="1063364"/>
          </a:xfrm>
          <a:prstGeom prst="mathMultiply">
            <a:avLst>
              <a:gd name="adj1" fmla="val 16191"/>
            </a:avLst>
          </a:prstGeom>
          <a:solidFill>
            <a:srgbClr val="0070C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Dấu Nhân 5">
            <a:extLst>
              <a:ext uri="{FF2B5EF4-FFF2-40B4-BE49-F238E27FC236}">
                <a16:creationId xmlns:a16="http://schemas.microsoft.com/office/drawing/2014/main" id="{BDBE05AB-4FD0-447B-8DF5-D4F067906081}"/>
              </a:ext>
            </a:extLst>
          </p:cNvPr>
          <p:cNvSpPr/>
          <p:nvPr/>
        </p:nvSpPr>
        <p:spPr>
          <a:xfrm rot="303633">
            <a:off x="772084" y="-194457"/>
            <a:ext cx="1302973" cy="1290163"/>
          </a:xfrm>
          <a:prstGeom prst="mathMultiply">
            <a:avLst>
              <a:gd name="adj1" fmla="val 7652"/>
            </a:avLst>
          </a:prstGeom>
          <a:solidFill>
            <a:srgbClr val="F6F8F7"/>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Dấu Nhân 6">
            <a:extLst>
              <a:ext uri="{FF2B5EF4-FFF2-40B4-BE49-F238E27FC236}">
                <a16:creationId xmlns:a16="http://schemas.microsoft.com/office/drawing/2014/main" id="{822118D6-48BF-4405-B502-7A98F48FF279}"/>
              </a:ext>
            </a:extLst>
          </p:cNvPr>
          <p:cNvSpPr/>
          <p:nvPr/>
        </p:nvSpPr>
        <p:spPr>
          <a:xfrm rot="303633">
            <a:off x="532566" y="365353"/>
            <a:ext cx="754937" cy="747515"/>
          </a:xfrm>
          <a:prstGeom prst="mathMultiply">
            <a:avLst>
              <a:gd name="adj1" fmla="val 16191"/>
            </a:avLst>
          </a:prstGeom>
          <a:solidFill>
            <a:srgbClr val="292B2A"/>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ình Bầu dục 7">
            <a:extLst>
              <a:ext uri="{FF2B5EF4-FFF2-40B4-BE49-F238E27FC236}">
                <a16:creationId xmlns:a16="http://schemas.microsoft.com/office/drawing/2014/main" id="{2A27016F-1793-487D-A990-B8BD8049CDAA}"/>
              </a:ext>
            </a:extLst>
          </p:cNvPr>
          <p:cNvSpPr/>
          <p:nvPr/>
        </p:nvSpPr>
        <p:spPr>
          <a:xfrm>
            <a:off x="5181600" y="901246"/>
            <a:ext cx="914400" cy="914400"/>
          </a:xfrm>
          <a:prstGeom prst="ellipse">
            <a:avLst/>
          </a:prstGeom>
          <a:blipFill>
            <a:blip r:embed="rId2"/>
            <a:stretch>
              <a:fillRect/>
            </a:stretch>
          </a:blip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ình Bầu dục 9">
            <a:extLst>
              <a:ext uri="{FF2B5EF4-FFF2-40B4-BE49-F238E27FC236}">
                <a16:creationId xmlns:a16="http://schemas.microsoft.com/office/drawing/2014/main" id="{704B66AB-FF70-43FB-872D-20043CB12B03}"/>
              </a:ext>
            </a:extLst>
          </p:cNvPr>
          <p:cNvSpPr/>
          <p:nvPr/>
        </p:nvSpPr>
        <p:spPr>
          <a:xfrm>
            <a:off x="5181600" y="2726272"/>
            <a:ext cx="914400" cy="914400"/>
          </a:xfrm>
          <a:prstGeom prst="ellipse">
            <a:avLst/>
          </a:prstGeom>
          <a:blipFill>
            <a:blip r:embed="rId3"/>
            <a:stretch>
              <a:fillRect/>
            </a:stretch>
          </a:blip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ình Bầu dục 11">
            <a:extLst>
              <a:ext uri="{FF2B5EF4-FFF2-40B4-BE49-F238E27FC236}">
                <a16:creationId xmlns:a16="http://schemas.microsoft.com/office/drawing/2014/main" id="{F16435E9-5C1C-48DA-8462-48F73DAF0C2F}"/>
              </a:ext>
            </a:extLst>
          </p:cNvPr>
          <p:cNvSpPr/>
          <p:nvPr/>
        </p:nvSpPr>
        <p:spPr>
          <a:xfrm>
            <a:off x="5181600" y="4501360"/>
            <a:ext cx="914400" cy="914400"/>
          </a:xfrm>
          <a:prstGeom prst="ellipse">
            <a:avLst/>
          </a:prstGeom>
          <a:blipFill>
            <a:blip r:embed="rId4"/>
            <a:stretch>
              <a:fillRect/>
            </a:stretch>
          </a:blip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ộp Văn bản 12">
            <a:extLst>
              <a:ext uri="{FF2B5EF4-FFF2-40B4-BE49-F238E27FC236}">
                <a16:creationId xmlns:a16="http://schemas.microsoft.com/office/drawing/2014/main" id="{50C2B01F-BA4A-4ADB-BE11-CE28473658C4}"/>
              </a:ext>
            </a:extLst>
          </p:cNvPr>
          <p:cNvSpPr txBox="1"/>
          <p:nvPr/>
        </p:nvSpPr>
        <p:spPr>
          <a:xfrm>
            <a:off x="6492240" y="4680868"/>
            <a:ext cx="2664512" cy="523220"/>
          </a:xfrm>
          <a:prstGeom prst="rect">
            <a:avLst/>
          </a:prstGeom>
          <a:noFill/>
        </p:spPr>
        <p:txBody>
          <a:bodyPr wrap="none" rtlCol="0">
            <a:spAutoFit/>
          </a:bodyPr>
          <a:lstStyle/>
          <a:p>
            <a:r>
              <a:rPr lang="en-US" sz="2800"/>
              <a:t>Trả về kết quả</a:t>
            </a:r>
            <a:endParaRPr lang="vi-VN" sz="2800"/>
          </a:p>
        </p:txBody>
      </p:sp>
      <p:sp>
        <p:nvSpPr>
          <p:cNvPr id="14" name="Hộp Văn bản 13">
            <a:extLst>
              <a:ext uri="{FF2B5EF4-FFF2-40B4-BE49-F238E27FC236}">
                <a16:creationId xmlns:a16="http://schemas.microsoft.com/office/drawing/2014/main" id="{5DCFD3E0-1A08-4414-BA06-AECEF79889E7}"/>
              </a:ext>
            </a:extLst>
          </p:cNvPr>
          <p:cNvSpPr txBox="1"/>
          <p:nvPr/>
        </p:nvSpPr>
        <p:spPr>
          <a:xfrm>
            <a:off x="7824496" y="526756"/>
            <a:ext cx="902811" cy="1631216"/>
          </a:xfrm>
          <a:prstGeom prst="rect">
            <a:avLst/>
          </a:prstGeom>
          <a:noFill/>
        </p:spPr>
        <p:txBody>
          <a:bodyPr wrap="none" rtlCol="0">
            <a:spAutoFit/>
          </a:bodyPr>
          <a:lstStyle/>
          <a:p>
            <a:r>
              <a:rPr lang="en-US" sz="10000" b="1">
                <a:solidFill>
                  <a:srgbClr val="292B2A">
                    <a:alpha val="25000"/>
                  </a:srgbClr>
                </a:solidFill>
              </a:rPr>
              <a:t>1</a:t>
            </a:r>
            <a:endParaRPr lang="vi-VN" sz="10000" b="1">
              <a:solidFill>
                <a:srgbClr val="292B2A">
                  <a:alpha val="25000"/>
                </a:srgbClr>
              </a:solidFill>
            </a:endParaRPr>
          </a:p>
        </p:txBody>
      </p:sp>
      <p:sp>
        <p:nvSpPr>
          <p:cNvPr id="15" name="Hộp Văn bản 14">
            <a:extLst>
              <a:ext uri="{FF2B5EF4-FFF2-40B4-BE49-F238E27FC236}">
                <a16:creationId xmlns:a16="http://schemas.microsoft.com/office/drawing/2014/main" id="{B712FF69-FE74-4CD0-B0DE-20D0587C3883}"/>
              </a:ext>
            </a:extLst>
          </p:cNvPr>
          <p:cNvSpPr txBox="1"/>
          <p:nvPr/>
        </p:nvSpPr>
        <p:spPr>
          <a:xfrm>
            <a:off x="7829165" y="2367864"/>
            <a:ext cx="902811" cy="1631216"/>
          </a:xfrm>
          <a:prstGeom prst="rect">
            <a:avLst/>
          </a:prstGeom>
          <a:noFill/>
        </p:spPr>
        <p:txBody>
          <a:bodyPr wrap="none" rtlCol="0">
            <a:spAutoFit/>
          </a:bodyPr>
          <a:lstStyle/>
          <a:p>
            <a:r>
              <a:rPr lang="en-US" sz="10000" b="1">
                <a:solidFill>
                  <a:srgbClr val="292B2A">
                    <a:alpha val="25000"/>
                  </a:srgbClr>
                </a:solidFill>
              </a:rPr>
              <a:t>2</a:t>
            </a:r>
            <a:endParaRPr lang="vi-VN" sz="10000" b="1">
              <a:solidFill>
                <a:srgbClr val="292B2A">
                  <a:alpha val="25000"/>
                </a:srgbClr>
              </a:solidFill>
            </a:endParaRPr>
          </a:p>
        </p:txBody>
      </p:sp>
      <p:sp>
        <p:nvSpPr>
          <p:cNvPr id="17" name="Hộp Văn bản 16">
            <a:extLst>
              <a:ext uri="{FF2B5EF4-FFF2-40B4-BE49-F238E27FC236}">
                <a16:creationId xmlns:a16="http://schemas.microsoft.com/office/drawing/2014/main" id="{B9002EC8-17F0-452E-BCDE-4B2A25C99DE5}"/>
              </a:ext>
            </a:extLst>
          </p:cNvPr>
          <p:cNvSpPr txBox="1"/>
          <p:nvPr/>
        </p:nvSpPr>
        <p:spPr>
          <a:xfrm>
            <a:off x="6492240" y="1080754"/>
            <a:ext cx="4054315" cy="523220"/>
          </a:xfrm>
          <a:prstGeom prst="rect">
            <a:avLst/>
          </a:prstGeom>
          <a:noFill/>
        </p:spPr>
        <p:txBody>
          <a:bodyPr wrap="none" rtlCol="0">
            <a:spAutoFit/>
          </a:bodyPr>
          <a:lstStyle/>
          <a:p>
            <a:r>
              <a:rPr lang="en-US" sz="2800"/>
              <a:t>Viết một câu lệnh SQL</a:t>
            </a:r>
            <a:endParaRPr lang="vi-VN" sz="2800"/>
          </a:p>
        </p:txBody>
      </p:sp>
      <p:sp>
        <p:nvSpPr>
          <p:cNvPr id="18" name="Hộp Văn bản 17">
            <a:extLst>
              <a:ext uri="{FF2B5EF4-FFF2-40B4-BE49-F238E27FC236}">
                <a16:creationId xmlns:a16="http://schemas.microsoft.com/office/drawing/2014/main" id="{1C965763-F408-4D83-A24F-F5E521B181E5}"/>
              </a:ext>
            </a:extLst>
          </p:cNvPr>
          <p:cNvSpPr txBox="1"/>
          <p:nvPr/>
        </p:nvSpPr>
        <p:spPr>
          <a:xfrm>
            <a:off x="6492240" y="2905780"/>
            <a:ext cx="4342856" cy="523220"/>
          </a:xfrm>
          <a:prstGeom prst="rect">
            <a:avLst/>
          </a:prstGeom>
          <a:noFill/>
        </p:spPr>
        <p:txBody>
          <a:bodyPr wrap="none" rtlCol="0">
            <a:spAutoFit/>
          </a:bodyPr>
          <a:lstStyle/>
          <a:p>
            <a:r>
              <a:rPr lang="en-US" sz="2800"/>
              <a:t>Câu lệnh gửi lên RDBMS</a:t>
            </a:r>
            <a:endParaRPr lang="vi-VN" sz="2800"/>
          </a:p>
        </p:txBody>
      </p:sp>
      <p:sp>
        <p:nvSpPr>
          <p:cNvPr id="19" name="Hộp Văn bản 18">
            <a:extLst>
              <a:ext uri="{FF2B5EF4-FFF2-40B4-BE49-F238E27FC236}">
                <a16:creationId xmlns:a16="http://schemas.microsoft.com/office/drawing/2014/main" id="{361E33F8-C9C4-4404-A79E-77AC9EBF9153}"/>
              </a:ext>
            </a:extLst>
          </p:cNvPr>
          <p:cNvSpPr txBox="1"/>
          <p:nvPr/>
        </p:nvSpPr>
        <p:spPr>
          <a:xfrm>
            <a:off x="7824496" y="4126870"/>
            <a:ext cx="902811" cy="1631216"/>
          </a:xfrm>
          <a:prstGeom prst="rect">
            <a:avLst/>
          </a:prstGeom>
          <a:noFill/>
        </p:spPr>
        <p:txBody>
          <a:bodyPr wrap="none" rtlCol="0">
            <a:spAutoFit/>
          </a:bodyPr>
          <a:lstStyle/>
          <a:p>
            <a:r>
              <a:rPr lang="en-US" sz="10000" b="1">
                <a:solidFill>
                  <a:srgbClr val="292B2A">
                    <a:alpha val="25000"/>
                  </a:srgbClr>
                </a:solidFill>
              </a:rPr>
              <a:t>3</a:t>
            </a:r>
            <a:endParaRPr lang="vi-VN" sz="10000" b="1">
              <a:solidFill>
                <a:srgbClr val="292B2A">
                  <a:alpha val="25000"/>
                </a:srgbClr>
              </a:solidFill>
            </a:endParaRPr>
          </a:p>
        </p:txBody>
      </p:sp>
      <p:sp>
        <p:nvSpPr>
          <p:cNvPr id="20" name="Hình tự do: Hình 19">
            <a:extLst>
              <a:ext uri="{FF2B5EF4-FFF2-40B4-BE49-F238E27FC236}">
                <a16:creationId xmlns:a16="http://schemas.microsoft.com/office/drawing/2014/main" id="{3C41B4FB-BDFF-427C-BA05-B043829BCFA2}"/>
              </a:ext>
            </a:extLst>
          </p:cNvPr>
          <p:cNvSpPr/>
          <p:nvPr/>
        </p:nvSpPr>
        <p:spPr>
          <a:xfrm flipV="1">
            <a:off x="10872446" y="5619461"/>
            <a:ext cx="1319554" cy="1238539"/>
          </a:xfrm>
          <a:custGeom>
            <a:avLst/>
            <a:gdLst>
              <a:gd name="connsiteX0" fmla="*/ 154743 w 1319554"/>
              <a:gd name="connsiteY0" fmla="*/ 0 h 1238539"/>
              <a:gd name="connsiteX1" fmla="*/ 652060 w 1319554"/>
              <a:gd name="connsiteY1" fmla="*/ 0 h 1238539"/>
              <a:gd name="connsiteX2" fmla="*/ 811497 w 1319554"/>
              <a:gd name="connsiteY2" fmla="*/ 188518 h 1238539"/>
              <a:gd name="connsiteX3" fmla="*/ 1038919 w 1319554"/>
              <a:gd name="connsiteY3" fmla="*/ 0 h 1238539"/>
              <a:gd name="connsiteX4" fmla="*/ 1319554 w 1319554"/>
              <a:gd name="connsiteY4" fmla="*/ 0 h 1238539"/>
              <a:gd name="connsiteX5" fmla="*/ 1319554 w 1319554"/>
              <a:gd name="connsiteY5" fmla="*/ 260594 h 1238539"/>
              <a:gd name="connsiteX6" fmla="*/ 1056718 w 1319554"/>
              <a:gd name="connsiteY6" fmla="*/ 478467 h 1238539"/>
              <a:gd name="connsiteX7" fmla="*/ 1319554 w 1319554"/>
              <a:gd name="connsiteY7" fmla="*/ 789244 h 1238539"/>
              <a:gd name="connsiteX8" fmla="*/ 1319554 w 1319554"/>
              <a:gd name="connsiteY8" fmla="*/ 1139307 h 1238539"/>
              <a:gd name="connsiteX9" fmla="*/ 1202223 w 1319554"/>
              <a:gd name="connsiteY9" fmla="*/ 1238539 h 1238539"/>
              <a:gd name="connsiteX10" fmla="*/ 764361 w 1319554"/>
              <a:gd name="connsiteY10" fmla="*/ 720812 h 1238539"/>
              <a:gd name="connsiteX11" fmla="*/ 242333 w 1319554"/>
              <a:gd name="connsiteY11" fmla="*/ 1153537 h 1238539"/>
              <a:gd name="connsiteX12" fmla="*/ 0 w 1319554"/>
              <a:gd name="connsiteY12" fmla="*/ 861194 h 1238539"/>
              <a:gd name="connsiteX13" fmla="*/ 519140 w 1319554"/>
              <a:gd name="connsiteY13" fmla="*/ 430863 h 12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54" h="1238539">
                <a:moveTo>
                  <a:pt x="154743" y="0"/>
                </a:moveTo>
                <a:lnTo>
                  <a:pt x="652060" y="0"/>
                </a:lnTo>
                <a:lnTo>
                  <a:pt x="811497" y="188518"/>
                </a:lnTo>
                <a:lnTo>
                  <a:pt x="1038919" y="0"/>
                </a:lnTo>
                <a:lnTo>
                  <a:pt x="1319554" y="0"/>
                </a:lnTo>
                <a:lnTo>
                  <a:pt x="1319554" y="260594"/>
                </a:lnTo>
                <a:lnTo>
                  <a:pt x="1056718" y="478467"/>
                </a:lnTo>
                <a:lnTo>
                  <a:pt x="1319554" y="789244"/>
                </a:lnTo>
                <a:lnTo>
                  <a:pt x="1319554" y="1139307"/>
                </a:lnTo>
                <a:lnTo>
                  <a:pt x="1202223" y="1238539"/>
                </a:lnTo>
                <a:lnTo>
                  <a:pt x="764361" y="720812"/>
                </a:lnTo>
                <a:lnTo>
                  <a:pt x="242333" y="1153537"/>
                </a:lnTo>
                <a:lnTo>
                  <a:pt x="0" y="861194"/>
                </a:lnTo>
                <a:lnTo>
                  <a:pt x="519140" y="43086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1" name="Hình tự do: Hình 20">
            <a:extLst>
              <a:ext uri="{FF2B5EF4-FFF2-40B4-BE49-F238E27FC236}">
                <a16:creationId xmlns:a16="http://schemas.microsoft.com/office/drawing/2014/main" id="{BA305EAD-BB01-4B0C-A79E-2FBF6E3F66EB}"/>
              </a:ext>
            </a:extLst>
          </p:cNvPr>
          <p:cNvSpPr/>
          <p:nvPr/>
        </p:nvSpPr>
        <p:spPr>
          <a:xfrm>
            <a:off x="11455928" y="1"/>
            <a:ext cx="736072" cy="690880"/>
          </a:xfrm>
          <a:custGeom>
            <a:avLst/>
            <a:gdLst>
              <a:gd name="connsiteX0" fmla="*/ 154743 w 1319554"/>
              <a:gd name="connsiteY0" fmla="*/ 0 h 1238539"/>
              <a:gd name="connsiteX1" fmla="*/ 652060 w 1319554"/>
              <a:gd name="connsiteY1" fmla="*/ 0 h 1238539"/>
              <a:gd name="connsiteX2" fmla="*/ 811497 w 1319554"/>
              <a:gd name="connsiteY2" fmla="*/ 188518 h 1238539"/>
              <a:gd name="connsiteX3" fmla="*/ 1038919 w 1319554"/>
              <a:gd name="connsiteY3" fmla="*/ 0 h 1238539"/>
              <a:gd name="connsiteX4" fmla="*/ 1319554 w 1319554"/>
              <a:gd name="connsiteY4" fmla="*/ 0 h 1238539"/>
              <a:gd name="connsiteX5" fmla="*/ 1319554 w 1319554"/>
              <a:gd name="connsiteY5" fmla="*/ 260594 h 1238539"/>
              <a:gd name="connsiteX6" fmla="*/ 1056718 w 1319554"/>
              <a:gd name="connsiteY6" fmla="*/ 478467 h 1238539"/>
              <a:gd name="connsiteX7" fmla="*/ 1319554 w 1319554"/>
              <a:gd name="connsiteY7" fmla="*/ 789244 h 1238539"/>
              <a:gd name="connsiteX8" fmla="*/ 1319554 w 1319554"/>
              <a:gd name="connsiteY8" fmla="*/ 1139307 h 1238539"/>
              <a:gd name="connsiteX9" fmla="*/ 1202223 w 1319554"/>
              <a:gd name="connsiteY9" fmla="*/ 1238539 h 1238539"/>
              <a:gd name="connsiteX10" fmla="*/ 764361 w 1319554"/>
              <a:gd name="connsiteY10" fmla="*/ 720812 h 1238539"/>
              <a:gd name="connsiteX11" fmla="*/ 242333 w 1319554"/>
              <a:gd name="connsiteY11" fmla="*/ 1153537 h 1238539"/>
              <a:gd name="connsiteX12" fmla="*/ 0 w 1319554"/>
              <a:gd name="connsiteY12" fmla="*/ 861194 h 1238539"/>
              <a:gd name="connsiteX13" fmla="*/ 519140 w 1319554"/>
              <a:gd name="connsiteY13" fmla="*/ 430863 h 12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54" h="1238539">
                <a:moveTo>
                  <a:pt x="154743" y="0"/>
                </a:moveTo>
                <a:lnTo>
                  <a:pt x="652060" y="0"/>
                </a:lnTo>
                <a:lnTo>
                  <a:pt x="811497" y="188518"/>
                </a:lnTo>
                <a:lnTo>
                  <a:pt x="1038919" y="0"/>
                </a:lnTo>
                <a:lnTo>
                  <a:pt x="1319554" y="0"/>
                </a:lnTo>
                <a:lnTo>
                  <a:pt x="1319554" y="260594"/>
                </a:lnTo>
                <a:lnTo>
                  <a:pt x="1056718" y="478467"/>
                </a:lnTo>
                <a:lnTo>
                  <a:pt x="1319554" y="789244"/>
                </a:lnTo>
                <a:lnTo>
                  <a:pt x="1319554" y="1139307"/>
                </a:lnTo>
                <a:lnTo>
                  <a:pt x="1202223" y="1238539"/>
                </a:lnTo>
                <a:lnTo>
                  <a:pt x="764361" y="720812"/>
                </a:lnTo>
                <a:lnTo>
                  <a:pt x="242333" y="1153537"/>
                </a:lnTo>
                <a:lnTo>
                  <a:pt x="0" y="861194"/>
                </a:lnTo>
                <a:lnTo>
                  <a:pt x="519140" y="430863"/>
                </a:lnTo>
                <a:close/>
              </a:path>
            </a:pathLst>
          </a:custGeom>
          <a:solidFill>
            <a:srgbClr val="292B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Tree>
    <p:extLst>
      <p:ext uri="{BB962C8B-B14F-4D97-AF65-F5344CB8AC3E}">
        <p14:creationId xmlns:p14="http://schemas.microsoft.com/office/powerpoint/2010/main" val="3448041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3" grpId="0"/>
      <p:bldP spid="14" grpId="0"/>
      <p:bldP spid="15" grpId="0"/>
      <p:bldP spid="17" grpId="0"/>
      <p:bldP spid="18" grpId="0"/>
      <p:bldP spid="19" grpId="0"/>
    </p:bldLst>
  </p:timing>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9 Tùy chỉnh">
      <a:majorFont>
        <a:latin typeface="SVN-Avo"/>
        <a:ea typeface=""/>
        <a:cs typeface=""/>
      </a:majorFont>
      <a:minorFont>
        <a:latin typeface="SVN-Av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TotalTime>
  <Words>1866</Words>
  <Application>Microsoft Office PowerPoint</Application>
  <PresentationFormat>Màn hình rộng</PresentationFormat>
  <Paragraphs>222</Paragraphs>
  <Slides>33</Slides>
  <Notes>0</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33</vt:i4>
      </vt:variant>
    </vt:vector>
  </HeadingPairs>
  <TitlesOfParts>
    <vt:vector size="38" baseType="lpstr">
      <vt:lpstr>Arial</vt:lpstr>
      <vt:lpstr>Courier New</vt:lpstr>
      <vt:lpstr>SVN-Avo</vt:lpstr>
      <vt:lpstr>Wingdings</vt:lpstr>
      <vt:lpstr>Chủ đề Office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Nguyễn Khôi</dc:creator>
  <cp:lastModifiedBy>Nguyễn Khôi</cp:lastModifiedBy>
  <cp:revision>41</cp:revision>
  <dcterms:created xsi:type="dcterms:W3CDTF">2022-04-06T12:17:48Z</dcterms:created>
  <dcterms:modified xsi:type="dcterms:W3CDTF">2022-04-07T17:17:41Z</dcterms:modified>
</cp:coreProperties>
</file>